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5"/>
    <p:sldMasterId id="214748366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</p:sldIdLst>
  <p:sldSz cy="5143500" cx="9144000"/>
  <p:notesSz cx="6858000" cy="9144000"/>
  <p:embeddedFontLst>
    <p:embeddedFont>
      <p:font typeface="Roboto"/>
      <p:regular r:id="rId60"/>
      <p:bold r:id="rId61"/>
      <p:italic r:id="rId62"/>
      <p:boldItalic r:id="rId63"/>
    </p:embeddedFont>
    <p:embeddedFont>
      <p:font typeface="Roboto Light"/>
      <p:regular r:id="rId64"/>
      <p:bold r:id="rId65"/>
      <p:italic r:id="rId66"/>
      <p:boldItalic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AAF9ECA-1FFA-4DC4-B992-701C02E9CF17}">
  <a:tblStyle styleId="{6AAF9ECA-1FFA-4DC4-B992-701C02E9CF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Roboto-italic.fntdata"/><Relationship Id="rId61" Type="http://schemas.openxmlformats.org/officeDocument/2006/relationships/font" Target="fonts/Roboto-bold.fntdata"/><Relationship Id="rId20" Type="http://schemas.openxmlformats.org/officeDocument/2006/relationships/slide" Target="slides/slide13.xml"/><Relationship Id="rId64" Type="http://schemas.openxmlformats.org/officeDocument/2006/relationships/font" Target="fonts/RobotoLight-regular.fntdata"/><Relationship Id="rId63" Type="http://schemas.openxmlformats.org/officeDocument/2006/relationships/font" Target="fonts/Roboto-boldItalic.fntdata"/><Relationship Id="rId22" Type="http://schemas.openxmlformats.org/officeDocument/2006/relationships/slide" Target="slides/slide15.xml"/><Relationship Id="rId66" Type="http://schemas.openxmlformats.org/officeDocument/2006/relationships/font" Target="fonts/RobotoLight-italic.fntdata"/><Relationship Id="rId21" Type="http://schemas.openxmlformats.org/officeDocument/2006/relationships/slide" Target="slides/slide14.xml"/><Relationship Id="rId65" Type="http://schemas.openxmlformats.org/officeDocument/2006/relationships/font" Target="fonts/RobotoLight-bold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7" Type="http://schemas.openxmlformats.org/officeDocument/2006/relationships/font" Target="fonts/RobotoLight-boldItalic.fntdata"/><Relationship Id="rId60" Type="http://schemas.openxmlformats.org/officeDocument/2006/relationships/font" Target="fonts/Roboto-regular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gif>
</file>

<file path=ppt/media/image45.jp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f7bc31134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f7bc31134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c2af0dde2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fc2af0dde2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c2af0dde2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fc2af0dde2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fc2af0dde2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fc2af0dde2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fc2af0dde2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fc2af0dde2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006418bbc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006418bbc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06418bbcc_2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1006418bbcc_2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06418bbcc_2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1006418bbcc_2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006418bbcc_2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1006418bbcc_2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006418bbcc_2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1006418bbcc_2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06418bbcc_2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1006418bbcc_2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fc2af0dde2_4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fc2af0dde2_4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fc2af0dde2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fc2af0dde2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c2af0dde2_4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fc2af0dde2_4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fc3aa4cdb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fc3aa4cdb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fa69090b3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fa69090b3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0104777927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10104777927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0104777927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g10104777927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104777927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g10104777927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0104777927_0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10104777927_0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f799f621b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f799f621b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f799f621b1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f799f621b1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fc2af0dde2_4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fc2af0dde2_4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f799f621b1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f799f621b1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f799f621b1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f799f621b1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fc2af0dde2_4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fc2af0dde2_4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fc2af0dde2_4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fc2af0dde2_4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fc2af0dde2_4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gfc2af0dde2_4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fc2af0dde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fc2af0dde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fc2af0dde2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fc2af0dde2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fc2af0dde2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fc2af0dde2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fc2af0dde2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fc2af0dde2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f73cf612b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gf73cf612b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c2af0dde2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c2af0dde2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f73cf612b8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gf73cf612b8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f73cf612b8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gf73cf612b8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f73cf612b8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f73cf612b8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f73cf612b8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gf73cf612b8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f73cf612b8_0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gf73cf612b8_0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f73cf612b8_0_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gf73cf612b8_0_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f73cf612b8_0_1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gf73cf612b8_0_1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f73cf612b8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gf73cf612b8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f904020ba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gf904020ba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f904020bab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gf904020bab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c2af0dde2_4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fc2af0dde2_4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f904020bab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gf904020bab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fc2af0dde2_4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fc2af0dde2_4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fc2af0dde2_4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fc2af0dde2_4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180a8e4d0_4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10180a8e4d0_4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180a8e4d0_4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10180a8e4d0_4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0180a8e4d0_4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10180a8e4d0_4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fc2af0dde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fc2af0dde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" type="title">
  <p:cSld name="TIT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4500"/>
              <a:buFont typeface="Roboto Light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0" name="Google Shape;60;p14"/>
          <p:cNvSpPr txBox="1"/>
          <p:nvPr/>
        </p:nvSpPr>
        <p:spPr>
          <a:xfrm>
            <a:off x="2130624" y="4764108"/>
            <a:ext cx="5711428" cy="2482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001000" y="4767263"/>
            <a:ext cx="51435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algn="r">
              <a:spcBef>
                <a:spcPts val="0"/>
              </a:spcBef>
              <a:buNone/>
              <a:defRPr b="0" i="0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algn="r">
              <a:spcBef>
                <a:spcPts val="0"/>
              </a:spcBef>
              <a:buNone/>
              <a:defRPr b="0" i="0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algn="r">
              <a:spcBef>
                <a:spcPts val="0"/>
              </a:spcBef>
              <a:buNone/>
              <a:defRPr b="0" i="0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algn="r">
              <a:spcBef>
                <a:spcPts val="0"/>
              </a:spcBef>
              <a:buNone/>
              <a:defRPr b="0" i="0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algn="r">
              <a:spcBef>
                <a:spcPts val="0"/>
              </a:spcBef>
              <a:buNone/>
              <a:defRPr b="0" i="0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algn="r">
              <a:spcBef>
                <a:spcPts val="0"/>
              </a:spcBef>
              <a:buNone/>
              <a:defRPr b="0" i="0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algn="r">
              <a:spcBef>
                <a:spcPts val="0"/>
              </a:spcBef>
              <a:buNone/>
              <a:defRPr b="0" i="0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algn="r">
              <a:spcBef>
                <a:spcPts val="0"/>
              </a:spcBef>
              <a:buNone/>
              <a:defRPr b="0" i="0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0" y="4447429"/>
            <a:ext cx="9144000" cy="63335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03297" y="321117"/>
            <a:ext cx="1482639" cy="1029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Inhalt" type="obj">
  <p:cSld name="OBJEC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252000" y="263130"/>
            <a:ext cx="86400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252000" y="1369219"/>
            <a:ext cx="8640000" cy="31612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1800"/>
              <a:buChar char="−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15"/>
          <p:cNvSpPr txBox="1"/>
          <p:nvPr/>
        </p:nvSpPr>
        <p:spPr>
          <a:xfrm>
            <a:off x="8377650" y="4766072"/>
            <a:ext cx="51435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de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‹#›</a:t>
            </a:fld>
            <a:endParaRPr b="0" i="0" sz="9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Zwei Inhalte">
  <p:cSld name="1_Zwei Inhalt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267037" y="263130"/>
            <a:ext cx="8624963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4629150" y="1365531"/>
            <a:ext cx="4262850" cy="31659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1800"/>
              <a:buChar char="−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2" type="body"/>
          </p:nvPr>
        </p:nvSpPr>
        <p:spPr>
          <a:xfrm>
            <a:off x="267037" y="1365531"/>
            <a:ext cx="4304963" cy="3165989"/>
          </a:xfrm>
          <a:prstGeom prst="rect">
            <a:avLst/>
          </a:prstGeom>
          <a:gradFill>
            <a:gsLst>
              <a:gs pos="0">
                <a:srgbClr val="3863A2">
                  <a:alpha val="29803"/>
                </a:srgbClr>
              </a:gs>
              <a:gs pos="100000">
                <a:srgbClr val="96C342">
                  <a:alpha val="2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100"/>
              <a:buNone/>
              <a:defRPr sz="1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16"/>
          <p:cNvSpPr txBox="1"/>
          <p:nvPr/>
        </p:nvSpPr>
        <p:spPr>
          <a:xfrm>
            <a:off x="8377650" y="4766072"/>
            <a:ext cx="51435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de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‹#›</a:t>
            </a:fld>
            <a:endParaRPr b="0" i="0" sz="9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el und Inhalt">
  <p:cSld name="1_Titel und Inhal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270750" y="263130"/>
            <a:ext cx="8621251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568890" y="1363150"/>
            <a:ext cx="2342849" cy="1353630"/>
          </a:xfrm>
          <a:prstGeom prst="rect">
            <a:avLst/>
          </a:prstGeom>
          <a:gradFill>
            <a:gsLst>
              <a:gs pos="0">
                <a:srgbClr val="3863A2">
                  <a:alpha val="29803"/>
                </a:srgbClr>
              </a:gs>
              <a:gs pos="100000">
                <a:srgbClr val="96C342">
                  <a:alpha val="2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100"/>
              <a:buNone/>
              <a:defRPr sz="1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2" type="body"/>
          </p:nvPr>
        </p:nvSpPr>
        <p:spPr>
          <a:xfrm>
            <a:off x="3558242" y="1363150"/>
            <a:ext cx="2343297" cy="1353600"/>
          </a:xfrm>
          <a:prstGeom prst="rect">
            <a:avLst/>
          </a:prstGeom>
          <a:gradFill>
            <a:gsLst>
              <a:gs pos="0">
                <a:srgbClr val="3863A2">
                  <a:alpha val="29803"/>
                </a:srgbClr>
              </a:gs>
              <a:gs pos="100000">
                <a:srgbClr val="96C342">
                  <a:alpha val="2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100"/>
              <a:buNone/>
              <a:defRPr sz="1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3" type="body"/>
          </p:nvPr>
        </p:nvSpPr>
        <p:spPr>
          <a:xfrm>
            <a:off x="6550519" y="1363150"/>
            <a:ext cx="2341481" cy="1354642"/>
          </a:xfrm>
          <a:prstGeom prst="rect">
            <a:avLst/>
          </a:prstGeom>
          <a:gradFill>
            <a:gsLst>
              <a:gs pos="0">
                <a:srgbClr val="3863A2">
                  <a:alpha val="29803"/>
                </a:srgbClr>
              </a:gs>
              <a:gs pos="100000">
                <a:srgbClr val="96C342">
                  <a:alpha val="2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100"/>
              <a:buNone/>
              <a:defRPr sz="1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4" type="body"/>
          </p:nvPr>
        </p:nvSpPr>
        <p:spPr>
          <a:xfrm>
            <a:off x="580097" y="3068714"/>
            <a:ext cx="2331057" cy="1172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3D3D3B"/>
              </a:buClr>
              <a:buSzPts val="1350"/>
              <a:buFont typeface="Arial"/>
              <a:buNone/>
              <a:defRPr sz="135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5" type="body"/>
          </p:nvPr>
        </p:nvSpPr>
        <p:spPr>
          <a:xfrm>
            <a:off x="3600914" y="3062603"/>
            <a:ext cx="2298401" cy="11781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1350"/>
              <a:buNone/>
              <a:defRPr sz="135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6" type="body"/>
          </p:nvPr>
        </p:nvSpPr>
        <p:spPr>
          <a:xfrm>
            <a:off x="6551815" y="3071111"/>
            <a:ext cx="2351708" cy="1169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3D3D3B"/>
              </a:buClr>
              <a:buSzPts val="1350"/>
              <a:buFont typeface="Arial"/>
              <a:buNone/>
              <a:defRPr sz="135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81" name="Google Shape;81;p17"/>
          <p:cNvCxnSpPr/>
          <p:nvPr/>
        </p:nvCxnSpPr>
        <p:spPr>
          <a:xfrm rot="10800000">
            <a:off x="270749" y="1363151"/>
            <a:ext cx="0" cy="2877631"/>
          </a:xfrm>
          <a:prstGeom prst="straightConnector1">
            <a:avLst/>
          </a:prstGeom>
          <a:noFill/>
          <a:ln cap="flat" cmpd="sng" w="9525">
            <a:solidFill>
              <a:srgbClr val="2A64A8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2" name="Google Shape;82;p17"/>
          <p:cNvCxnSpPr/>
          <p:nvPr/>
        </p:nvCxnSpPr>
        <p:spPr>
          <a:xfrm rot="10800000">
            <a:off x="3248618" y="1363150"/>
            <a:ext cx="0" cy="2877631"/>
          </a:xfrm>
          <a:prstGeom prst="straightConnector1">
            <a:avLst/>
          </a:prstGeom>
          <a:noFill/>
          <a:ln cap="flat" cmpd="sng" w="9525">
            <a:solidFill>
              <a:srgbClr val="2A64A8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3" name="Google Shape;83;p17"/>
          <p:cNvCxnSpPr/>
          <p:nvPr/>
        </p:nvCxnSpPr>
        <p:spPr>
          <a:xfrm rot="10800000">
            <a:off x="6305385" y="1363150"/>
            <a:ext cx="0" cy="2877631"/>
          </a:xfrm>
          <a:prstGeom prst="straightConnector1">
            <a:avLst/>
          </a:prstGeom>
          <a:noFill/>
          <a:ln cap="flat" cmpd="sng" w="9525">
            <a:solidFill>
              <a:srgbClr val="2A64A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4" name="Google Shape;84;p17"/>
          <p:cNvSpPr txBox="1"/>
          <p:nvPr/>
        </p:nvSpPr>
        <p:spPr>
          <a:xfrm>
            <a:off x="8377650" y="4766072"/>
            <a:ext cx="51435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de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‹#›</a:t>
            </a:fld>
            <a:endParaRPr b="0" i="0" sz="9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r Titel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252000" y="263130"/>
            <a:ext cx="86400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8"/>
          <p:cNvSpPr txBox="1"/>
          <p:nvPr/>
        </p:nvSpPr>
        <p:spPr>
          <a:xfrm>
            <a:off x="8377650" y="4766072"/>
            <a:ext cx="51435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de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‹#›</a:t>
            </a:fld>
            <a:endParaRPr b="0" i="0" sz="9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wei Inhalte" type="twoObj">
  <p:cSld name="TWO_OBJECT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273106" y="263130"/>
            <a:ext cx="8618894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73106" y="1365531"/>
            <a:ext cx="4241744" cy="31659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1800"/>
              <a:buChar char="−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2" type="body"/>
          </p:nvPr>
        </p:nvSpPr>
        <p:spPr>
          <a:xfrm>
            <a:off x="4629150" y="1365531"/>
            <a:ext cx="4241743" cy="31659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1800"/>
              <a:buChar char="−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9"/>
          <p:cNvSpPr txBox="1"/>
          <p:nvPr/>
        </p:nvSpPr>
        <p:spPr>
          <a:xfrm>
            <a:off x="8377650" y="4766072"/>
            <a:ext cx="51435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de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‹#›</a:t>
            </a:fld>
            <a:endParaRPr b="0" i="0" sz="9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imonial">
  <p:cSld name="Testimonial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/>
          <p:nvPr/>
        </p:nvSpPr>
        <p:spPr>
          <a:xfrm>
            <a:off x="0" y="4533562"/>
            <a:ext cx="9144000" cy="60993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20"/>
          <p:cNvSpPr txBox="1"/>
          <p:nvPr>
            <p:ph idx="1" type="body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3863A2">
                  <a:alpha val="29803"/>
                </a:srgbClr>
              </a:gs>
              <a:gs pos="100000">
                <a:srgbClr val="96C342">
                  <a:alpha val="2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100"/>
              <a:buNone/>
              <a:defRPr sz="1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enutzerdefiniertes Layout">
  <p:cSld name="Benutzerdefiniertes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/>
          <p:nvPr/>
        </p:nvSpPr>
        <p:spPr>
          <a:xfrm>
            <a:off x="218485" y="4612460"/>
            <a:ext cx="8698938" cy="531040"/>
          </a:xfrm>
          <a:prstGeom prst="rect">
            <a:avLst/>
          </a:prstGeom>
          <a:solidFill>
            <a:srgbClr val="2132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er">
  <p:cSld name="Le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/>
          <p:nvPr/>
        </p:nvSpPr>
        <p:spPr>
          <a:xfrm>
            <a:off x="8377650" y="4766072"/>
            <a:ext cx="51435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de" sz="9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‹#›</a:t>
            </a:fld>
            <a:endParaRPr b="0" i="0" sz="9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20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52000" y="263130"/>
            <a:ext cx="86400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  <a:defRPr b="0" i="0" sz="2800" u="none" cap="none" strike="noStrike">
                <a:solidFill>
                  <a:srgbClr val="13539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52000" y="4637187"/>
            <a:ext cx="651620" cy="464939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/>
          <p:nvPr/>
        </p:nvSpPr>
        <p:spPr>
          <a:xfrm>
            <a:off x="1757363" y="4766072"/>
            <a:ext cx="6097191" cy="2482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de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cxnSp>
        <p:nvCxnSpPr>
          <p:cNvPr id="54" name="Google Shape;54;p13"/>
          <p:cNvCxnSpPr/>
          <p:nvPr/>
        </p:nvCxnSpPr>
        <p:spPr>
          <a:xfrm flipH="1" rot="10800000">
            <a:off x="252000" y="4630392"/>
            <a:ext cx="8640000" cy="1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377650" y="4766072"/>
            <a:ext cx="51435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252000" y="1369219"/>
            <a:ext cx="8640000" cy="31612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D3D3B"/>
              </a:buClr>
              <a:buSzPts val="2100"/>
              <a:buFont typeface="Noto Sans Symbols"/>
              <a:buChar char="−"/>
              <a:defRPr b="0" i="0" sz="2100" u="none" cap="none" strike="noStrike">
                <a:solidFill>
                  <a:srgbClr val="3D3D3B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4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hacklabfoundation.org/Developer-Census-2020-Report.html" TargetMode="External"/><Relationship Id="rId4" Type="http://schemas.openxmlformats.org/officeDocument/2006/relationships/hyperlink" Target="https://github.com/CorrelAid/hacklab-foundation" TargetMode="External"/><Relationship Id="rId5" Type="http://schemas.openxmlformats.org/officeDocument/2006/relationships/hyperlink" Target="https://hacklabfoundation.org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jpg"/><Relationship Id="rId4" Type="http://schemas.openxmlformats.org/officeDocument/2006/relationships/image" Target="../media/image2.jpg"/><Relationship Id="rId5" Type="http://schemas.openxmlformats.org/officeDocument/2006/relationships/image" Target="../media/image1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Relationship Id="rId5" Type="http://schemas.openxmlformats.org/officeDocument/2006/relationships/image" Target="../media/image27.png"/><Relationship Id="rId6" Type="http://schemas.openxmlformats.org/officeDocument/2006/relationships/image" Target="../media/image22.png"/><Relationship Id="rId7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slkosova.org/mosemerrmalin-welcom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Relationship Id="rId4" Type="http://schemas.openxmlformats.org/officeDocument/2006/relationships/image" Target="../media/image2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3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5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8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2.png"/><Relationship Id="rId4" Type="http://schemas.openxmlformats.org/officeDocument/2006/relationships/image" Target="../media/image34.png"/><Relationship Id="rId5" Type="http://schemas.openxmlformats.org/officeDocument/2006/relationships/image" Target="../media/image36.png"/><Relationship Id="rId6" Type="http://schemas.openxmlformats.org/officeDocument/2006/relationships/image" Target="../media/image39.png"/><Relationship Id="rId7" Type="http://schemas.openxmlformats.org/officeDocument/2006/relationships/image" Target="../media/image3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4.png"/><Relationship Id="rId4" Type="http://schemas.openxmlformats.org/officeDocument/2006/relationships/image" Target="../media/image3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5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6.png"/><Relationship Id="rId4" Type="http://schemas.openxmlformats.org/officeDocument/2006/relationships/image" Target="../media/image4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8.png"/><Relationship Id="rId4" Type="http://schemas.openxmlformats.org/officeDocument/2006/relationships/image" Target="../media/image42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2.xml"/><Relationship Id="rId3" Type="http://schemas.openxmlformats.org/officeDocument/2006/relationships/hyperlink" Target="mailto:projects@correlaid.or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4500"/>
              <a:buFont typeface="Roboto Light"/>
              <a:buNone/>
            </a:pPr>
            <a:r>
              <a:rPr lang="de"/>
              <a:t>Project showcase</a:t>
            </a:r>
            <a:endParaRPr/>
          </a:p>
        </p:txBody>
      </p:sp>
      <p:sp>
        <p:nvSpPr>
          <p:cNvPr id="105" name="Google Shape;105;p2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NPO</a:t>
            </a:r>
            <a:endParaRPr/>
          </a:p>
        </p:txBody>
      </p:sp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273094" y="1365525"/>
            <a:ext cx="86190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b="1" lang="de">
                <a:latin typeface="Roboto"/>
                <a:ea typeface="Roboto"/>
                <a:cs typeface="Roboto"/>
                <a:sym typeface="Roboto"/>
              </a:rPr>
              <a:t>Hacklab Foundation</a:t>
            </a:r>
            <a:r>
              <a:rPr lang="de"/>
              <a:t> prepares/educates youth in Ghana for future jobs in technology (Bootcamps, Hackathons, Mentorships etc.)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b="1" lang="de">
                <a:latin typeface="Roboto"/>
                <a:ea typeface="Roboto"/>
                <a:cs typeface="Roboto"/>
                <a:sym typeface="Roboto"/>
              </a:rPr>
              <a:t>Hacklab Developer Census</a:t>
            </a:r>
            <a:r>
              <a:rPr lang="de"/>
              <a:t>: Survey about Ghanaian developer scene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b="1" lang="de">
                <a:latin typeface="Roboto"/>
                <a:ea typeface="Roboto"/>
                <a:cs typeface="Roboto"/>
                <a:sym typeface="Roboto"/>
              </a:rPr>
              <a:t>Audience</a:t>
            </a:r>
            <a:r>
              <a:rPr lang="de"/>
              <a:t>: Ghanaian coders community (students, NPOs, …)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b="1" lang="de">
                <a:latin typeface="Roboto"/>
                <a:ea typeface="Roboto"/>
                <a:cs typeface="Roboto"/>
                <a:sym typeface="Roboto"/>
              </a:rPr>
              <a:t>Goal</a:t>
            </a:r>
            <a:r>
              <a:rPr lang="de"/>
              <a:t>: Learn more about developer scene in Ghana</a:t>
            </a:r>
            <a:endParaRPr/>
          </a:p>
        </p:txBody>
      </p:sp>
      <p:pic>
        <p:nvPicPr>
          <p:cNvPr id="171" name="Google Shape;17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2375" y="3322925"/>
            <a:ext cx="1507700" cy="15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3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Our Task</a:t>
            </a:r>
            <a:endParaRPr/>
          </a:p>
        </p:txBody>
      </p:sp>
      <p:sp>
        <p:nvSpPr>
          <p:cNvPr id="177" name="Google Shape;177;p33"/>
          <p:cNvSpPr txBox="1"/>
          <p:nvPr>
            <p:ph idx="1" type="body"/>
          </p:nvPr>
        </p:nvSpPr>
        <p:spPr>
          <a:xfrm>
            <a:off x="273094" y="1365525"/>
            <a:ext cx="86190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Create </a:t>
            </a:r>
            <a:r>
              <a:rPr b="1" lang="de">
                <a:latin typeface="Roboto"/>
                <a:ea typeface="Roboto"/>
                <a:cs typeface="Roboto"/>
                <a:sym typeface="Roboto"/>
              </a:rPr>
              <a:t>online visual report</a:t>
            </a:r>
            <a:r>
              <a:rPr lang="de"/>
              <a:t> of the Hacklab Developer Census on their website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Give </a:t>
            </a:r>
            <a:r>
              <a:rPr b="1" lang="de">
                <a:latin typeface="Roboto"/>
                <a:ea typeface="Roboto"/>
                <a:cs typeface="Roboto"/>
                <a:sym typeface="Roboto"/>
              </a:rPr>
              <a:t>insights</a:t>
            </a:r>
            <a:r>
              <a:rPr lang="de"/>
              <a:t> about characteristics, preferred tools, and career backgrounds of Ghanaian developers</a:t>
            </a:r>
            <a:endParaRPr/>
          </a:p>
        </p:txBody>
      </p:sp>
      <p:pic>
        <p:nvPicPr>
          <p:cNvPr id="178" name="Google Shape;17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2375" y="3322925"/>
            <a:ext cx="1507700" cy="15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How We Did It</a:t>
            </a:r>
            <a:endParaRPr/>
          </a:p>
        </p:txBody>
      </p:sp>
      <p:sp>
        <p:nvSpPr>
          <p:cNvPr id="184" name="Google Shape;184;p34"/>
          <p:cNvSpPr txBox="1"/>
          <p:nvPr>
            <p:ph idx="1" type="body"/>
          </p:nvPr>
        </p:nvSpPr>
        <p:spPr>
          <a:xfrm>
            <a:off x="273106" y="1365531"/>
            <a:ext cx="42417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Online interactive data report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Standalone RMarkdown HTML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Custom CSS theme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Reproducible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4"/>
          <p:cNvSpPr txBox="1"/>
          <p:nvPr>
            <p:ph idx="2" type="body"/>
          </p:nvPr>
        </p:nvSpPr>
        <p:spPr>
          <a:xfrm>
            <a:off x="4629150" y="1365531"/>
            <a:ext cx="42417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186" name="Google Shape;186;p34"/>
          <p:cNvPicPr preferRelativeResize="0"/>
          <p:nvPr/>
        </p:nvPicPr>
        <p:blipFill rotWithShape="1">
          <a:blip r:embed="rId3">
            <a:alphaModFix/>
          </a:blip>
          <a:srcRect b="5239" l="18133" r="18507" t="5050"/>
          <a:stretch/>
        </p:blipFill>
        <p:spPr>
          <a:xfrm>
            <a:off x="4589950" y="1090750"/>
            <a:ext cx="4320099" cy="344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Learn More About the Project</a:t>
            </a:r>
            <a:endParaRPr/>
          </a:p>
        </p:txBody>
      </p:sp>
      <p:sp>
        <p:nvSpPr>
          <p:cNvPr id="192" name="Google Shape;192;p35"/>
          <p:cNvSpPr txBox="1"/>
          <p:nvPr>
            <p:ph idx="1" type="body"/>
          </p:nvPr>
        </p:nvSpPr>
        <p:spPr>
          <a:xfrm>
            <a:off x="273094" y="1365525"/>
            <a:ext cx="86190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Explore the report </a:t>
            </a:r>
            <a:r>
              <a:rPr lang="de" u="sng">
                <a:solidFill>
                  <a:schemeClr val="hlink"/>
                </a:solidFill>
                <a:hlinkClick r:id="rId3"/>
              </a:rPr>
              <a:t>https://hacklabfoundation.org/Developer-Census-2020-Report.html</a:t>
            </a:r>
            <a:r>
              <a:rPr lang="de"/>
              <a:t>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Code</a:t>
            </a:r>
            <a:br>
              <a:rPr lang="de"/>
            </a:br>
            <a:r>
              <a:rPr lang="de" u="sng">
                <a:solidFill>
                  <a:schemeClr val="hlink"/>
                </a:solidFill>
                <a:hlinkClick r:id="rId4"/>
              </a:rPr>
              <a:t>https://github.com/CorrelAid/hacklab-foundation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Visit the Hacklab Foundation</a:t>
            </a:r>
            <a:br>
              <a:rPr lang="de"/>
            </a:br>
            <a:r>
              <a:rPr lang="de" u="sng">
                <a:solidFill>
                  <a:schemeClr val="hlink"/>
                </a:solidFill>
                <a:hlinkClick r:id="rId5"/>
              </a:rPr>
              <a:t>https://hacklabfoundation.org/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#MoseMerrMalin</a:t>
            </a:r>
            <a:endParaRPr/>
          </a:p>
        </p:txBody>
      </p:sp>
      <p:sp>
        <p:nvSpPr>
          <p:cNvPr id="198" name="Google Shape;198;p36"/>
          <p:cNvSpPr txBox="1"/>
          <p:nvPr>
            <p:ph idx="1" type="subTitle"/>
          </p:nvPr>
        </p:nvSpPr>
        <p:spPr>
          <a:xfrm>
            <a:off x="1143000" y="2701526"/>
            <a:ext cx="6858000" cy="90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de" sz="1900"/>
              <a:t>Joint efforts to address the deforestation issue in Kosovo.</a:t>
            </a:r>
            <a:endParaRPr sz="1900"/>
          </a:p>
        </p:txBody>
      </p:sp>
      <p:pic>
        <p:nvPicPr>
          <p:cNvPr id="199" name="Google Shape;199;p36"/>
          <p:cNvPicPr preferRelativeResize="0"/>
          <p:nvPr/>
        </p:nvPicPr>
        <p:blipFill rotWithShape="1">
          <a:blip r:embed="rId3">
            <a:alphaModFix/>
          </a:blip>
          <a:srcRect b="28982" l="25884" r="33727" t="37856"/>
          <a:stretch/>
        </p:blipFill>
        <p:spPr>
          <a:xfrm>
            <a:off x="5233900" y="3788050"/>
            <a:ext cx="1205500" cy="11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0875" y="3880675"/>
            <a:ext cx="2354900" cy="991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6"/>
          <p:cNvSpPr/>
          <p:nvPr/>
        </p:nvSpPr>
        <p:spPr>
          <a:xfrm>
            <a:off x="5053075" y="3696900"/>
            <a:ext cx="371700" cy="24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/>
          <p:nvPr>
            <p:ph type="title"/>
          </p:nvPr>
        </p:nvSpPr>
        <p:spPr>
          <a:xfrm>
            <a:off x="270750" y="263130"/>
            <a:ext cx="8621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Team</a:t>
            </a:r>
            <a:endParaRPr/>
          </a:p>
        </p:txBody>
      </p:sp>
      <p:sp>
        <p:nvSpPr>
          <p:cNvPr id="207" name="Google Shape;207;p37"/>
          <p:cNvSpPr txBox="1"/>
          <p:nvPr>
            <p:ph idx="3" type="body"/>
          </p:nvPr>
        </p:nvSpPr>
        <p:spPr>
          <a:xfrm>
            <a:off x="3583350" y="1217250"/>
            <a:ext cx="2341500" cy="3042300"/>
          </a:xfrm>
          <a:prstGeom prst="rect">
            <a:avLst/>
          </a:prstGeom>
          <a:gradFill>
            <a:gsLst>
              <a:gs pos="0">
                <a:srgbClr val="3863A2">
                  <a:alpha val="29803"/>
                </a:srgbClr>
              </a:gs>
              <a:gs pos="100000">
                <a:srgbClr val="96C342">
                  <a:alpha val="29803"/>
                </a:srgbClr>
              </a:gs>
            </a:gsLst>
            <a:lin ang="0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00"/>
              <a:buNone/>
            </a:pPr>
            <a:r>
              <a:t/>
            </a:r>
            <a:endParaRPr/>
          </a:p>
        </p:txBody>
      </p:sp>
      <p:sp>
        <p:nvSpPr>
          <p:cNvPr id="208" name="Google Shape;208;p37"/>
          <p:cNvSpPr/>
          <p:nvPr/>
        </p:nvSpPr>
        <p:spPr>
          <a:xfrm>
            <a:off x="3851400" y="1436575"/>
            <a:ext cx="1805400" cy="2517600"/>
          </a:xfrm>
          <a:prstGeom prst="rect">
            <a:avLst/>
          </a:prstGeom>
          <a:solidFill>
            <a:srgbClr val="FFFFFF">
              <a:alpha val="70790"/>
            </a:srgbClr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37"/>
          <p:cNvPicPr preferRelativeResize="0"/>
          <p:nvPr/>
        </p:nvPicPr>
        <p:blipFill rotWithShape="1">
          <a:blip r:embed="rId3">
            <a:alphaModFix amt="65000"/>
          </a:blip>
          <a:srcRect b="40590" l="36278" r="35624" t="14507"/>
          <a:stretch/>
        </p:blipFill>
        <p:spPr>
          <a:xfrm>
            <a:off x="3898575" y="1479050"/>
            <a:ext cx="1717750" cy="1829602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7"/>
          <p:cNvSpPr txBox="1"/>
          <p:nvPr/>
        </p:nvSpPr>
        <p:spPr>
          <a:xfrm>
            <a:off x="3962400" y="3308650"/>
            <a:ext cx="1583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FEDERICO </a:t>
            </a:r>
            <a:endParaRPr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FRANCIAMORE</a:t>
            </a:r>
            <a:endParaRPr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37"/>
          <p:cNvSpPr txBox="1"/>
          <p:nvPr>
            <p:ph idx="3" type="body"/>
          </p:nvPr>
        </p:nvSpPr>
        <p:spPr>
          <a:xfrm>
            <a:off x="581350" y="1217250"/>
            <a:ext cx="2341500" cy="3042300"/>
          </a:xfrm>
          <a:prstGeom prst="rect">
            <a:avLst/>
          </a:prstGeom>
          <a:gradFill>
            <a:gsLst>
              <a:gs pos="0">
                <a:srgbClr val="3863A2">
                  <a:alpha val="29803"/>
                </a:srgbClr>
              </a:gs>
              <a:gs pos="100000">
                <a:srgbClr val="96C342">
                  <a:alpha val="29803"/>
                </a:srgbClr>
              </a:gs>
            </a:gsLst>
            <a:lin ang="0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00"/>
              <a:buNone/>
            </a:pPr>
            <a:r>
              <a:t/>
            </a:r>
            <a:endParaRPr/>
          </a:p>
        </p:txBody>
      </p:sp>
      <p:sp>
        <p:nvSpPr>
          <p:cNvPr id="212" name="Google Shape;212;p37"/>
          <p:cNvSpPr/>
          <p:nvPr/>
        </p:nvSpPr>
        <p:spPr>
          <a:xfrm>
            <a:off x="849400" y="1436575"/>
            <a:ext cx="1805400" cy="2517600"/>
          </a:xfrm>
          <a:prstGeom prst="rect">
            <a:avLst/>
          </a:prstGeom>
          <a:solidFill>
            <a:srgbClr val="FFFFFF">
              <a:alpha val="70790"/>
            </a:srgbClr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7"/>
          <p:cNvSpPr txBox="1"/>
          <p:nvPr/>
        </p:nvSpPr>
        <p:spPr>
          <a:xfrm>
            <a:off x="960400" y="3308650"/>
            <a:ext cx="1583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ALICK</a:t>
            </a:r>
            <a:r>
              <a:rPr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BIRD</a:t>
            </a:r>
            <a:endParaRPr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" name="Google Shape;214;p37"/>
          <p:cNvSpPr txBox="1"/>
          <p:nvPr>
            <p:ph idx="3" type="body"/>
          </p:nvPr>
        </p:nvSpPr>
        <p:spPr>
          <a:xfrm>
            <a:off x="6585350" y="1217250"/>
            <a:ext cx="2341500" cy="3042300"/>
          </a:xfrm>
          <a:prstGeom prst="rect">
            <a:avLst/>
          </a:prstGeom>
          <a:gradFill>
            <a:gsLst>
              <a:gs pos="0">
                <a:srgbClr val="3863A2">
                  <a:alpha val="29803"/>
                </a:srgbClr>
              </a:gs>
              <a:gs pos="100000">
                <a:srgbClr val="96C342">
                  <a:alpha val="29803"/>
                </a:srgbClr>
              </a:gs>
            </a:gsLst>
            <a:lin ang="0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00"/>
              <a:buNone/>
            </a:pPr>
            <a:r>
              <a:t/>
            </a:r>
            <a:endParaRPr/>
          </a:p>
        </p:txBody>
      </p:sp>
      <p:sp>
        <p:nvSpPr>
          <p:cNvPr id="215" name="Google Shape;215;p37"/>
          <p:cNvSpPr/>
          <p:nvPr/>
        </p:nvSpPr>
        <p:spPr>
          <a:xfrm>
            <a:off x="6853400" y="1436575"/>
            <a:ext cx="1805400" cy="2517600"/>
          </a:xfrm>
          <a:prstGeom prst="rect">
            <a:avLst/>
          </a:prstGeom>
          <a:solidFill>
            <a:srgbClr val="FFFFFF">
              <a:alpha val="70790"/>
            </a:srgbClr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7"/>
          <p:cNvSpPr txBox="1"/>
          <p:nvPr/>
        </p:nvSpPr>
        <p:spPr>
          <a:xfrm>
            <a:off x="6964400" y="3308650"/>
            <a:ext cx="1583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JORDY </a:t>
            </a:r>
            <a:endParaRPr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DE YONG</a:t>
            </a:r>
            <a:endParaRPr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7" name="Google Shape;217;p37"/>
          <p:cNvPicPr preferRelativeResize="0"/>
          <p:nvPr/>
        </p:nvPicPr>
        <p:blipFill rotWithShape="1">
          <a:blip r:embed="rId4">
            <a:alphaModFix amt="71000"/>
          </a:blip>
          <a:srcRect b="0" l="3060" r="3051" t="0"/>
          <a:stretch/>
        </p:blipFill>
        <p:spPr>
          <a:xfrm>
            <a:off x="913150" y="1479050"/>
            <a:ext cx="1717750" cy="1829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7"/>
          <p:cNvPicPr preferRelativeResize="0"/>
          <p:nvPr/>
        </p:nvPicPr>
        <p:blipFill rotWithShape="1">
          <a:blip r:embed="rId5">
            <a:alphaModFix amt="70000"/>
          </a:blip>
          <a:srcRect b="6720" l="18198" r="18192" t="25528"/>
          <a:stretch/>
        </p:blipFill>
        <p:spPr>
          <a:xfrm>
            <a:off x="6877300" y="1479050"/>
            <a:ext cx="1717750" cy="1829602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7"/>
          <p:cNvSpPr txBox="1"/>
          <p:nvPr/>
        </p:nvSpPr>
        <p:spPr>
          <a:xfrm>
            <a:off x="1166925" y="4259550"/>
            <a:ext cx="7250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MEHRZAD KARAMI, ANDREW SUTJAHJO - INDIRA KARTALLOZI, RINA FETAHAJ - FARUK FONIQI</a:t>
            </a:r>
            <a:endParaRPr sz="1300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8"/>
          <p:cNvSpPr txBox="1"/>
          <p:nvPr>
            <p:ph type="title"/>
          </p:nvPr>
        </p:nvSpPr>
        <p:spPr>
          <a:xfrm>
            <a:off x="267034" y="263125"/>
            <a:ext cx="2505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Problem</a:t>
            </a:r>
            <a:endParaRPr/>
          </a:p>
        </p:txBody>
      </p:sp>
      <p:sp>
        <p:nvSpPr>
          <p:cNvPr id="225" name="Google Shape;225;p38"/>
          <p:cNvSpPr txBox="1"/>
          <p:nvPr>
            <p:ph idx="1" type="body"/>
          </p:nvPr>
        </p:nvSpPr>
        <p:spPr>
          <a:xfrm>
            <a:off x="373375" y="1257325"/>
            <a:ext cx="3966600" cy="2991900"/>
          </a:xfrm>
          <a:prstGeom prst="rect">
            <a:avLst/>
          </a:prstGeom>
          <a:gradFill>
            <a:gsLst>
              <a:gs pos="0">
                <a:srgbClr val="3863A2">
                  <a:alpha val="29803"/>
                </a:srgbClr>
              </a:gs>
              <a:gs pos="100000">
                <a:srgbClr val="96C342">
                  <a:alpha val="2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i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Deforestation</a:t>
            </a:r>
            <a:endParaRPr b="1" i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rgbClr val="135399"/>
              </a:solidFill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i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    Validation of data retrieved</a:t>
            </a:r>
            <a:endParaRPr i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i="1"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Corruption/no transparency</a:t>
            </a:r>
            <a:endParaRPr i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135399"/>
              </a:solidFill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>
              <a:solidFill>
                <a:srgbClr val="135399"/>
              </a:solidFill>
            </a:endParaRPr>
          </a:p>
        </p:txBody>
      </p:sp>
      <p:sp>
        <p:nvSpPr>
          <p:cNvPr id="226" name="Google Shape;226;p38"/>
          <p:cNvSpPr txBox="1"/>
          <p:nvPr>
            <p:ph type="title"/>
          </p:nvPr>
        </p:nvSpPr>
        <p:spPr>
          <a:xfrm>
            <a:off x="4634184" y="263125"/>
            <a:ext cx="2505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Goals</a:t>
            </a:r>
            <a:endParaRPr/>
          </a:p>
        </p:txBody>
      </p:sp>
      <p:sp>
        <p:nvSpPr>
          <p:cNvPr id="227" name="Google Shape;227;p38"/>
          <p:cNvSpPr/>
          <p:nvPr/>
        </p:nvSpPr>
        <p:spPr>
          <a:xfrm>
            <a:off x="4634175" y="1099950"/>
            <a:ext cx="1491900" cy="1491900"/>
          </a:xfrm>
          <a:prstGeom prst="ellipse">
            <a:avLst/>
          </a:prstGeom>
          <a:gradFill>
            <a:gsLst>
              <a:gs pos="0">
                <a:srgbClr val="3863A2">
                  <a:alpha val="29803"/>
                  <a:alpha val="53930"/>
                </a:srgbClr>
              </a:gs>
              <a:gs pos="100000">
                <a:srgbClr val="96C342">
                  <a:alpha val="29803"/>
                  <a:alpha val="53930"/>
                </a:srgbClr>
              </a:gs>
            </a:gsLst>
            <a:lin ang="0" scaled="0"/>
          </a:gra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Validate Geo-spatial</a:t>
            </a:r>
            <a:endParaRPr sz="1300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1300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38"/>
          <p:cNvSpPr/>
          <p:nvPr/>
        </p:nvSpPr>
        <p:spPr>
          <a:xfrm>
            <a:off x="6003763" y="2069450"/>
            <a:ext cx="1491900" cy="1491900"/>
          </a:xfrm>
          <a:prstGeom prst="ellipse">
            <a:avLst/>
          </a:prstGeom>
          <a:gradFill>
            <a:gsLst>
              <a:gs pos="0">
                <a:srgbClr val="3863A2">
                  <a:alpha val="29803"/>
                  <a:alpha val="53930"/>
                </a:srgbClr>
              </a:gs>
              <a:gs pos="100000">
                <a:srgbClr val="96C342">
                  <a:alpha val="29803"/>
                  <a:alpha val="53930"/>
                </a:srgbClr>
              </a:gs>
            </a:gsLst>
            <a:lin ang="0" scaled="0"/>
          </a:gra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de" sz="1300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Create and spread awareness </a:t>
            </a:r>
            <a:endParaRPr sz="400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38"/>
          <p:cNvSpPr/>
          <p:nvPr/>
        </p:nvSpPr>
        <p:spPr>
          <a:xfrm>
            <a:off x="7425349" y="2883175"/>
            <a:ext cx="1491900" cy="1491900"/>
          </a:xfrm>
          <a:prstGeom prst="ellipse">
            <a:avLst/>
          </a:prstGeom>
          <a:gradFill>
            <a:gsLst>
              <a:gs pos="0">
                <a:srgbClr val="3863A2">
                  <a:alpha val="29803"/>
                  <a:alpha val="53930"/>
                </a:srgbClr>
              </a:gs>
              <a:gs pos="100000">
                <a:srgbClr val="96C342">
                  <a:alpha val="29803"/>
                  <a:alpha val="53930"/>
                </a:srgbClr>
              </a:gs>
            </a:gsLst>
            <a:lin ang="0" scaled="0"/>
          </a:gra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de" sz="1300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Tell a story</a:t>
            </a:r>
            <a:endParaRPr sz="400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Data</a:t>
            </a:r>
            <a:endParaRPr/>
          </a:p>
        </p:txBody>
      </p:sp>
      <p:sp>
        <p:nvSpPr>
          <p:cNvPr id="235" name="Google Shape;235;p39"/>
          <p:cNvSpPr txBox="1"/>
          <p:nvPr>
            <p:ph idx="1" type="body"/>
          </p:nvPr>
        </p:nvSpPr>
        <p:spPr>
          <a:xfrm>
            <a:off x="273100" y="1365527"/>
            <a:ext cx="42417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rPr lang="de"/>
              <a:t>EO Data</a:t>
            </a:r>
            <a:endParaRPr/>
          </a:p>
        </p:txBody>
      </p:sp>
      <p:grpSp>
        <p:nvGrpSpPr>
          <p:cNvPr id="236" name="Google Shape;236;p39"/>
          <p:cNvGrpSpPr/>
          <p:nvPr/>
        </p:nvGrpSpPr>
        <p:grpSpPr>
          <a:xfrm>
            <a:off x="2253500" y="2226750"/>
            <a:ext cx="1359600" cy="1359600"/>
            <a:chOff x="2253500" y="2226750"/>
            <a:chExt cx="1359600" cy="1359600"/>
          </a:xfrm>
        </p:grpSpPr>
        <p:sp>
          <p:nvSpPr>
            <p:cNvPr id="237" name="Google Shape;237;p39"/>
            <p:cNvSpPr/>
            <p:nvPr/>
          </p:nvSpPr>
          <p:spPr>
            <a:xfrm>
              <a:off x="2253500" y="2226750"/>
              <a:ext cx="1359600" cy="1359600"/>
            </a:xfrm>
            <a:prstGeom prst="ellipse">
              <a:avLst/>
            </a:prstGeom>
            <a:gradFill>
              <a:gsLst>
                <a:gs pos="0">
                  <a:srgbClr val="3863A2">
                    <a:alpha val="29803"/>
                  </a:srgbClr>
                </a:gs>
                <a:gs pos="100000">
                  <a:srgbClr val="96C342">
                    <a:alpha val="29803"/>
                  </a:srgbClr>
                </a:gs>
              </a:gsLst>
              <a:lin ang="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38" name="Google Shape;238;p39"/>
            <p:cNvPicPr preferRelativeResize="0"/>
            <p:nvPr/>
          </p:nvPicPr>
          <p:blipFill>
            <a:blip r:embed="rId3">
              <a:alphaModFix amt="51000"/>
            </a:blip>
            <a:stretch>
              <a:fillRect/>
            </a:stretch>
          </p:blipFill>
          <p:spPr>
            <a:xfrm>
              <a:off x="2576637" y="2514444"/>
              <a:ext cx="784175" cy="78419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9" name="Google Shape;239;p39"/>
          <p:cNvGrpSpPr/>
          <p:nvPr/>
        </p:nvGrpSpPr>
        <p:grpSpPr>
          <a:xfrm>
            <a:off x="559650" y="2226750"/>
            <a:ext cx="1359600" cy="1359600"/>
            <a:chOff x="559650" y="2226750"/>
            <a:chExt cx="1359600" cy="1359600"/>
          </a:xfrm>
        </p:grpSpPr>
        <p:sp>
          <p:nvSpPr>
            <p:cNvPr id="240" name="Google Shape;240;p39"/>
            <p:cNvSpPr/>
            <p:nvPr/>
          </p:nvSpPr>
          <p:spPr>
            <a:xfrm>
              <a:off x="559650" y="2226750"/>
              <a:ext cx="1359600" cy="1359600"/>
            </a:xfrm>
            <a:prstGeom prst="ellipse">
              <a:avLst/>
            </a:prstGeom>
            <a:gradFill>
              <a:gsLst>
                <a:gs pos="0">
                  <a:srgbClr val="3863A2">
                    <a:alpha val="29803"/>
                  </a:srgbClr>
                </a:gs>
                <a:gs pos="100000">
                  <a:srgbClr val="96C342">
                    <a:alpha val="29803"/>
                  </a:srgbClr>
                </a:gs>
              </a:gsLst>
              <a:lin ang="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41" name="Google Shape;241;p39"/>
            <p:cNvPicPr preferRelativeResize="0"/>
            <p:nvPr/>
          </p:nvPicPr>
          <p:blipFill>
            <a:blip r:embed="rId4">
              <a:alphaModFix amt="51000"/>
            </a:blip>
            <a:stretch>
              <a:fillRect/>
            </a:stretch>
          </p:blipFill>
          <p:spPr>
            <a:xfrm rot="-2699964">
              <a:off x="854703" y="2521791"/>
              <a:ext cx="769518" cy="76951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2" name="Google Shape;242;p39"/>
          <p:cNvGrpSpPr/>
          <p:nvPr/>
        </p:nvGrpSpPr>
        <p:grpSpPr>
          <a:xfrm>
            <a:off x="7335038" y="2226738"/>
            <a:ext cx="1359600" cy="1359600"/>
            <a:chOff x="7335038" y="2226738"/>
            <a:chExt cx="1359600" cy="1359600"/>
          </a:xfrm>
        </p:grpSpPr>
        <p:sp>
          <p:nvSpPr>
            <p:cNvPr id="243" name="Google Shape;243;p39"/>
            <p:cNvSpPr/>
            <p:nvPr/>
          </p:nvSpPr>
          <p:spPr>
            <a:xfrm>
              <a:off x="7335038" y="2226738"/>
              <a:ext cx="1359600" cy="1359600"/>
            </a:xfrm>
            <a:prstGeom prst="ellipse">
              <a:avLst/>
            </a:prstGeom>
            <a:gradFill>
              <a:gsLst>
                <a:gs pos="0">
                  <a:srgbClr val="3863A2">
                    <a:alpha val="29803"/>
                  </a:srgbClr>
                </a:gs>
                <a:gs pos="100000">
                  <a:srgbClr val="96C342">
                    <a:alpha val="29803"/>
                  </a:srgbClr>
                </a:gs>
              </a:gsLst>
              <a:lin ang="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44" name="Google Shape;244;p39"/>
            <p:cNvPicPr preferRelativeResize="0"/>
            <p:nvPr/>
          </p:nvPicPr>
          <p:blipFill>
            <a:blip r:embed="rId5">
              <a:alphaModFix amt="51000"/>
            </a:blip>
            <a:stretch>
              <a:fillRect/>
            </a:stretch>
          </p:blipFill>
          <p:spPr>
            <a:xfrm>
              <a:off x="7662988" y="2554691"/>
              <a:ext cx="703700" cy="7037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5" name="Google Shape;245;p39"/>
          <p:cNvGrpSpPr/>
          <p:nvPr/>
        </p:nvGrpSpPr>
        <p:grpSpPr>
          <a:xfrm>
            <a:off x="3947338" y="2257413"/>
            <a:ext cx="1359600" cy="1359600"/>
            <a:chOff x="3947338" y="2257413"/>
            <a:chExt cx="1359600" cy="1359600"/>
          </a:xfrm>
        </p:grpSpPr>
        <p:sp>
          <p:nvSpPr>
            <p:cNvPr id="246" name="Google Shape;246;p39"/>
            <p:cNvSpPr/>
            <p:nvPr/>
          </p:nvSpPr>
          <p:spPr>
            <a:xfrm>
              <a:off x="3947338" y="2257413"/>
              <a:ext cx="1359600" cy="1359600"/>
            </a:xfrm>
            <a:prstGeom prst="ellipse">
              <a:avLst/>
            </a:prstGeom>
            <a:gradFill>
              <a:gsLst>
                <a:gs pos="0">
                  <a:srgbClr val="3863A2">
                    <a:alpha val="29803"/>
                  </a:srgbClr>
                </a:gs>
                <a:gs pos="100000">
                  <a:srgbClr val="96C342">
                    <a:alpha val="29803"/>
                  </a:srgbClr>
                </a:gs>
              </a:gsLst>
              <a:lin ang="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47" name="Google Shape;247;p39"/>
            <p:cNvPicPr preferRelativeResize="0"/>
            <p:nvPr/>
          </p:nvPicPr>
          <p:blipFill>
            <a:blip r:embed="rId6">
              <a:alphaModFix amt="40000"/>
            </a:blip>
            <a:stretch>
              <a:fillRect/>
            </a:stretch>
          </p:blipFill>
          <p:spPr>
            <a:xfrm>
              <a:off x="4275263" y="2585350"/>
              <a:ext cx="703725" cy="7037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8" name="Google Shape;248;p39"/>
          <p:cNvGrpSpPr/>
          <p:nvPr/>
        </p:nvGrpSpPr>
        <p:grpSpPr>
          <a:xfrm>
            <a:off x="5641200" y="2226750"/>
            <a:ext cx="1359600" cy="1359600"/>
            <a:chOff x="5641200" y="2226750"/>
            <a:chExt cx="1359600" cy="1359600"/>
          </a:xfrm>
        </p:grpSpPr>
        <p:sp>
          <p:nvSpPr>
            <p:cNvPr id="249" name="Google Shape;249;p39"/>
            <p:cNvSpPr/>
            <p:nvPr/>
          </p:nvSpPr>
          <p:spPr>
            <a:xfrm>
              <a:off x="5641200" y="2226750"/>
              <a:ext cx="1359600" cy="1359600"/>
            </a:xfrm>
            <a:prstGeom prst="ellipse">
              <a:avLst/>
            </a:prstGeom>
            <a:gradFill>
              <a:gsLst>
                <a:gs pos="0">
                  <a:srgbClr val="3863A2">
                    <a:alpha val="29803"/>
                  </a:srgbClr>
                </a:gs>
                <a:gs pos="100000">
                  <a:srgbClr val="96C342">
                    <a:alpha val="29803"/>
                  </a:srgbClr>
                </a:gs>
              </a:gsLst>
              <a:lin ang="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50" name="Google Shape;250;p39"/>
            <p:cNvPicPr preferRelativeResize="0"/>
            <p:nvPr/>
          </p:nvPicPr>
          <p:blipFill>
            <a:blip r:embed="rId7">
              <a:alphaModFix amt="61000"/>
            </a:blip>
            <a:stretch>
              <a:fillRect/>
            </a:stretch>
          </p:blipFill>
          <p:spPr>
            <a:xfrm>
              <a:off x="5893475" y="2479025"/>
              <a:ext cx="855050" cy="855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Solution</a:t>
            </a:r>
            <a:endParaRPr/>
          </a:p>
        </p:txBody>
      </p:sp>
      <p:sp>
        <p:nvSpPr>
          <p:cNvPr id="256" name="Google Shape;256;p40"/>
          <p:cNvSpPr txBox="1"/>
          <p:nvPr>
            <p:ph idx="1" type="body"/>
          </p:nvPr>
        </p:nvSpPr>
        <p:spPr>
          <a:xfrm>
            <a:off x="273100" y="1365525"/>
            <a:ext cx="88185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5194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ct val="100000"/>
              <a:buChar char="●"/>
            </a:pPr>
            <a:r>
              <a:rPr lang="de">
                <a:solidFill>
                  <a:srgbClr val="3D3D3B"/>
                </a:solidFill>
              </a:rPr>
              <a:t>Validation of data using different sources (GFW)</a:t>
            </a:r>
            <a:endParaRPr>
              <a:solidFill>
                <a:srgbClr val="3D3D3B"/>
              </a:solidFill>
            </a:endParaRPr>
          </a:p>
          <a:p>
            <a:pPr indent="-35194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ct val="100000"/>
              <a:buChar char="●"/>
            </a:pPr>
            <a:r>
              <a:rPr lang="de">
                <a:solidFill>
                  <a:srgbClr val="3D3D3B"/>
                </a:solidFill>
              </a:rPr>
              <a:t>Creation of a story line with the help of Ashraf Ramzy MasterStory®</a:t>
            </a:r>
            <a:endParaRPr>
              <a:solidFill>
                <a:srgbClr val="3D3D3B"/>
              </a:solidFill>
            </a:endParaRPr>
          </a:p>
          <a:p>
            <a:pPr indent="-35194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ct val="100000"/>
              <a:buChar char="●"/>
            </a:pPr>
            <a:r>
              <a:rPr lang="de">
                <a:solidFill>
                  <a:srgbClr val="3D3D3B"/>
                </a:solidFill>
              </a:rPr>
              <a:t>Development of an online platform directed to two main users, including:</a:t>
            </a:r>
            <a:endParaRPr>
              <a:solidFill>
                <a:srgbClr val="3D3D3B"/>
              </a:solidFill>
            </a:endParaRPr>
          </a:p>
          <a:p>
            <a:pPr indent="-35194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ct val="100000"/>
              <a:buFont typeface="Roboto Light"/>
              <a:buChar char="○"/>
            </a:pPr>
            <a:r>
              <a:rPr lang="de" sz="2100">
                <a:solidFill>
                  <a:srgbClr val="3D3D3B"/>
                </a:solidFill>
                <a:latin typeface="Roboto Light"/>
                <a:ea typeface="Roboto Light"/>
                <a:cs typeface="Roboto Light"/>
                <a:sym typeface="Roboto Light"/>
              </a:rPr>
              <a:t>Use of maps and data</a:t>
            </a:r>
            <a:endParaRPr sz="2100">
              <a:solidFill>
                <a:srgbClr val="3D3D3B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5194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ct val="100000"/>
              <a:buFont typeface="Roboto Light"/>
              <a:buChar char="○"/>
            </a:pPr>
            <a:r>
              <a:rPr lang="de" sz="2100">
                <a:solidFill>
                  <a:srgbClr val="3D3D3B"/>
                </a:solidFill>
                <a:latin typeface="Roboto Light"/>
                <a:ea typeface="Roboto Light"/>
                <a:cs typeface="Roboto Light"/>
                <a:sym typeface="Roboto Light"/>
              </a:rPr>
              <a:t>Appealing graphics</a:t>
            </a:r>
            <a:endParaRPr sz="2100">
              <a:solidFill>
                <a:srgbClr val="3D3D3B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5194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ct val="100000"/>
              <a:buFont typeface="Roboto Light"/>
              <a:buChar char="○"/>
            </a:pPr>
            <a:r>
              <a:rPr lang="de" sz="2100">
                <a:solidFill>
                  <a:srgbClr val="3D3D3B"/>
                </a:solidFill>
                <a:latin typeface="Roboto Light"/>
                <a:ea typeface="Roboto Light"/>
                <a:cs typeface="Roboto Light"/>
                <a:sym typeface="Roboto Light"/>
              </a:rPr>
              <a:t>Touch points</a:t>
            </a:r>
            <a:endParaRPr sz="2100">
              <a:solidFill>
                <a:srgbClr val="3D3D3B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1"/>
          <p:cNvSpPr txBox="1"/>
          <p:nvPr>
            <p:ph idx="1" type="body"/>
          </p:nvPr>
        </p:nvSpPr>
        <p:spPr>
          <a:xfrm>
            <a:off x="10600" y="0"/>
            <a:ext cx="9144000" cy="5143500"/>
          </a:xfrm>
          <a:prstGeom prst="rect">
            <a:avLst/>
          </a:prstGeom>
          <a:gradFill>
            <a:gsLst>
              <a:gs pos="0">
                <a:srgbClr val="3863A2">
                  <a:alpha val="29803"/>
                </a:srgbClr>
              </a:gs>
              <a:gs pos="100000">
                <a:srgbClr val="96C342">
                  <a:alpha val="2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                          </a:t>
            </a:r>
            <a:r>
              <a:rPr b="1" lang="de" sz="26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https://www.slkosova.org/mosemerrmalin-welcome</a:t>
            </a:r>
            <a:r>
              <a:rPr b="1" lang="de" sz="2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Google Shape;262;p41"/>
          <p:cNvSpPr txBox="1"/>
          <p:nvPr>
            <p:ph idx="4294967295"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Demo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4"/>
          <p:cNvSpPr txBox="1"/>
          <p:nvPr>
            <p:ph type="title"/>
          </p:nvPr>
        </p:nvSpPr>
        <p:spPr>
          <a:xfrm>
            <a:off x="252000" y="263130"/>
            <a:ext cx="8640000" cy="99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CorrelAid projects in 2021</a:t>
            </a:r>
            <a:endParaRPr/>
          </a:p>
        </p:txBody>
      </p:sp>
      <p:sp>
        <p:nvSpPr>
          <p:cNvPr id="111" name="Google Shape;111;p24"/>
          <p:cNvSpPr txBox="1"/>
          <p:nvPr>
            <p:ph idx="1" type="body"/>
          </p:nvPr>
        </p:nvSpPr>
        <p:spPr>
          <a:xfrm>
            <a:off x="252000" y="1369219"/>
            <a:ext cx="8640000" cy="3161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4"/>
          <p:cNvSpPr txBox="1"/>
          <p:nvPr/>
        </p:nvSpPr>
        <p:spPr>
          <a:xfrm>
            <a:off x="5351700" y="198000"/>
            <a:ext cx="35403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300">
                <a:solidFill>
                  <a:srgbClr val="2E66AA"/>
                </a:solidFill>
                <a:latin typeface="Roboto"/>
                <a:ea typeface="Roboto"/>
                <a:cs typeface="Roboto"/>
                <a:sym typeface="Roboto"/>
              </a:rPr>
              <a:t>&gt;150 team members</a:t>
            </a:r>
            <a:endParaRPr b="1" sz="2300">
              <a:solidFill>
                <a:srgbClr val="2E66A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300">
                <a:solidFill>
                  <a:srgbClr val="B35A76"/>
                </a:solidFill>
                <a:latin typeface="Roboto"/>
                <a:ea typeface="Roboto"/>
                <a:cs typeface="Roboto"/>
                <a:sym typeface="Roboto"/>
              </a:rPr>
              <a:t>...in…</a:t>
            </a:r>
            <a:endParaRPr b="1" sz="2300">
              <a:solidFill>
                <a:srgbClr val="B35A7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300">
                <a:solidFill>
                  <a:srgbClr val="67AA6A"/>
                </a:solidFill>
                <a:latin typeface="Roboto"/>
                <a:ea typeface="Roboto"/>
                <a:cs typeface="Roboto"/>
                <a:sym typeface="Roboto"/>
              </a:rPr>
              <a:t>37 projects</a:t>
            </a:r>
            <a:endParaRPr b="1" sz="2300">
              <a:solidFill>
                <a:srgbClr val="2E66A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A simple bar chart (black/white) showing the number of projects by type(s) of data analysed:&#10;&#10;administrative, opendata 1   &#10;no data analysed 3   &#10;opendata 7   &#10;process 13   &#10;process, opendata 2   &#10;survey 10   &#10;survey, process 1" id="113" name="Google Shape;113;p24" title="Bar chart data type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1500" y="1579200"/>
            <a:ext cx="4570499" cy="2823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imple bar chart (black/white) showing the number of projects by their assigned project type. A project can be assigned multiple types, so counts do not add up to the total number of projects.&#10;&#10;automation 9   &#10;datamanagement 8   &#10;exploratory 4   &#10;impactmeasurement 2   &#10;modelling 6   &#10;opensource 3   &#10;qualitative 1   &#10;surveydatacollection 4   &#10;visualization 9   &#10;webdev 1 " id="114" name="Google Shape;114;p24" title="Bar chart project type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000" y="1810101"/>
            <a:ext cx="4196723" cy="2592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Managing data and automating work</a:t>
            </a:r>
            <a:endParaRPr/>
          </a:p>
        </p:txBody>
      </p:sp>
      <p:sp>
        <p:nvSpPr>
          <p:cNvPr id="268" name="Google Shape;268;p42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Kulturen im Kiez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Science on Stage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Citizens for Europe Report Automation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Kulturen im Kiez</a:t>
            </a:r>
            <a:endParaRPr/>
          </a:p>
        </p:txBody>
      </p:sp>
      <p:sp>
        <p:nvSpPr>
          <p:cNvPr id="274" name="Google Shape;274;p4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de"/>
              <a:t>presented by Daniela Mondorf</a:t>
            </a:r>
            <a:endParaRPr/>
          </a:p>
        </p:txBody>
      </p:sp>
      <p:pic>
        <p:nvPicPr>
          <p:cNvPr id="275" name="Google Shape;27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5925" y="156130"/>
            <a:ext cx="1114325" cy="986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4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Kulturen im Kiez</a:t>
            </a:r>
            <a:endParaRPr/>
          </a:p>
        </p:txBody>
      </p:sp>
      <p:sp>
        <p:nvSpPr>
          <p:cNvPr id="281" name="Google Shape;281;p44"/>
          <p:cNvSpPr txBox="1"/>
          <p:nvPr>
            <p:ph idx="1" type="body"/>
          </p:nvPr>
        </p:nvSpPr>
        <p:spPr>
          <a:xfrm>
            <a:off x="273106" y="1365531"/>
            <a:ext cx="4241700" cy="316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Organization</a:t>
            </a:r>
            <a:endParaRPr b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182" lvl="0" marL="457200" rtl="0" algn="l">
              <a:spcBef>
                <a:spcPts val="750"/>
              </a:spcBef>
              <a:spcAft>
                <a:spcPts val="0"/>
              </a:spcAft>
              <a:buSzPct val="85714"/>
              <a:buChar char="-"/>
            </a:pPr>
            <a:r>
              <a:rPr lang="de"/>
              <a:t>is committed to an intercultural community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85714"/>
              <a:buChar char="-"/>
            </a:pPr>
            <a:r>
              <a:rPr lang="de"/>
              <a:t>focus on the advancement and counseling of people of all origins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85714"/>
              <a:buChar char="-"/>
            </a:pPr>
            <a:r>
              <a:rPr lang="de"/>
              <a:t>sense of a gender-democratic society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Challenge</a:t>
            </a:r>
            <a:endParaRPr b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182" lvl="0" marL="457200" rtl="0" algn="l">
              <a:spcBef>
                <a:spcPts val="750"/>
              </a:spcBef>
              <a:spcAft>
                <a:spcPts val="0"/>
              </a:spcAft>
              <a:buSzPct val="85714"/>
              <a:buChar char="-"/>
            </a:pPr>
            <a:r>
              <a:rPr lang="de"/>
              <a:t>every six months, information on the counselling sessions to sponsors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85714"/>
              <a:buChar char="-"/>
            </a:pPr>
            <a:r>
              <a:rPr lang="de"/>
              <a:t>data collection happens in Excel, key figures by manual filtering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85714"/>
              <a:buChar char="-"/>
            </a:pPr>
            <a:r>
              <a:rPr lang="de"/>
              <a:t>the table continued to grow in width each month, losing its clarity 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85714"/>
              <a:buChar char="-"/>
            </a:pPr>
            <a:r>
              <a:rPr lang="de"/>
              <a:t>the original file was no longer sufficient</a:t>
            </a:r>
            <a:endParaRPr/>
          </a:p>
        </p:txBody>
      </p:sp>
      <p:sp>
        <p:nvSpPr>
          <p:cNvPr id="282" name="Google Shape;282;p44"/>
          <p:cNvSpPr txBox="1"/>
          <p:nvPr>
            <p:ph idx="2" type="body"/>
          </p:nvPr>
        </p:nvSpPr>
        <p:spPr>
          <a:xfrm>
            <a:off x="4629150" y="1365525"/>
            <a:ext cx="4192800" cy="2943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Timeline</a:t>
            </a:r>
            <a:endParaRPr b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April - Mai 2021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CorrelAid Team</a:t>
            </a:r>
            <a:endParaRPr b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1 Person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Tool</a:t>
            </a:r>
            <a:endParaRPr b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Microsoft Excel</a:t>
            </a:r>
            <a:endParaRPr/>
          </a:p>
        </p:txBody>
      </p:sp>
      <p:pic>
        <p:nvPicPr>
          <p:cNvPr id="283" name="Google Shape;283;p44"/>
          <p:cNvPicPr preferRelativeResize="0"/>
          <p:nvPr/>
        </p:nvPicPr>
        <p:blipFill rotWithShape="1">
          <a:blip r:embed="rId3">
            <a:alphaModFix/>
          </a:blip>
          <a:srcRect b="85061" l="133067" r="-97956" t="-91535"/>
          <a:stretch/>
        </p:blipFill>
        <p:spPr>
          <a:xfrm>
            <a:off x="7217775" y="1257325"/>
            <a:ext cx="989774" cy="792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 of Kulturen im Kiez&#10;two &quot;stick figures&quot; holding hands" id="284" name="Google Shape;284;p44" title="Kulturen im Kiez logo"/>
          <p:cNvPicPr preferRelativeResize="0"/>
          <p:nvPr/>
        </p:nvPicPr>
        <p:blipFill rotWithShape="1">
          <a:blip r:embed="rId3">
            <a:alphaModFix/>
          </a:blip>
          <a:srcRect b="75487" l="87332" r="0" t="0"/>
          <a:stretch/>
        </p:blipFill>
        <p:spPr>
          <a:xfrm>
            <a:off x="7871899" y="152400"/>
            <a:ext cx="1119700" cy="10577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of excel column names. Columns B until K&#10;the names of the columns are not best practice, e.g. they contain spaces or special characters.&#10;&#10;for example: &quot;Person ID&quot; or &quot;Number of counselling 01/2020&quot;" id="285" name="Google Shape;285;p44" title="excel header"/>
          <p:cNvPicPr preferRelativeResize="0"/>
          <p:nvPr/>
        </p:nvPicPr>
        <p:blipFill rotWithShape="1">
          <a:blip r:embed="rId3">
            <a:alphaModFix/>
          </a:blip>
          <a:srcRect b="0" l="42525" r="0" t="84130"/>
          <a:stretch/>
        </p:blipFill>
        <p:spPr>
          <a:xfrm>
            <a:off x="4677000" y="4184676"/>
            <a:ext cx="3908325" cy="52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45"/>
          <p:cNvPicPr preferRelativeResize="0"/>
          <p:nvPr/>
        </p:nvPicPr>
        <p:blipFill rotWithShape="1">
          <a:blip r:embed="rId3">
            <a:alphaModFix/>
          </a:blip>
          <a:srcRect b="75487" l="87332" r="0" t="0"/>
          <a:stretch/>
        </p:blipFill>
        <p:spPr>
          <a:xfrm>
            <a:off x="7871899" y="152400"/>
            <a:ext cx="1119700" cy="1057726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5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Kulturen im Kiez</a:t>
            </a:r>
            <a:endParaRPr/>
          </a:p>
        </p:txBody>
      </p:sp>
      <p:sp>
        <p:nvSpPr>
          <p:cNvPr id="292" name="Google Shape;292;p45"/>
          <p:cNvSpPr txBox="1"/>
          <p:nvPr>
            <p:ph idx="1" type="body"/>
          </p:nvPr>
        </p:nvSpPr>
        <p:spPr>
          <a:xfrm>
            <a:off x="273106" y="1365531"/>
            <a:ext cx="4241700" cy="316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Solution</a:t>
            </a:r>
            <a:endParaRPr b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-"/>
            </a:pPr>
            <a:r>
              <a:rPr lang="de">
                <a:solidFill>
                  <a:schemeClr val="dk1"/>
                </a:solidFill>
              </a:rPr>
              <a:t>restructuring the Excel file, transforming month from column to row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-"/>
            </a:pPr>
            <a:r>
              <a:rPr lang="de">
                <a:solidFill>
                  <a:schemeClr val="dk1"/>
                </a:solidFill>
              </a:rPr>
              <a:t>the spreadsheet grows downward instead of outward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-"/>
            </a:pPr>
            <a:r>
              <a:rPr lang="de">
                <a:solidFill>
                  <a:schemeClr val="dk1"/>
                </a:solidFill>
              </a:rPr>
              <a:t>automated input functions further simplify data entry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-"/>
            </a:pPr>
            <a:r>
              <a:rPr lang="de">
                <a:solidFill>
                  <a:schemeClr val="dk1"/>
                </a:solidFill>
              </a:rPr>
              <a:t>addition of predefined pivot reports in separate spreadsheets for common questions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3" name="Google Shape;293;p45"/>
          <p:cNvSpPr txBox="1"/>
          <p:nvPr>
            <p:ph idx="2" type="body"/>
          </p:nvPr>
        </p:nvSpPr>
        <p:spPr>
          <a:xfrm>
            <a:off x="4629150" y="1365531"/>
            <a:ext cx="4241700" cy="316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135399"/>
                </a:solidFill>
                <a:latin typeface="Roboto"/>
                <a:ea typeface="Roboto"/>
                <a:cs typeface="Roboto"/>
                <a:sym typeface="Roboto"/>
              </a:rPr>
              <a:t>Impact</a:t>
            </a:r>
            <a:endParaRPr b="1">
              <a:solidFill>
                <a:srgbClr val="1353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−"/>
            </a:pPr>
            <a:r>
              <a:rPr lang="de">
                <a:solidFill>
                  <a:schemeClr val="dk1"/>
                </a:solidFill>
              </a:rPr>
              <a:t>quickly pull relevant key figures from data collection file and predefined reports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−"/>
            </a:pPr>
            <a:r>
              <a:rPr lang="de">
                <a:solidFill>
                  <a:schemeClr val="dk1"/>
                </a:solidFill>
              </a:rPr>
              <a:t>time saved during data entry by automated field entry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−"/>
            </a:pPr>
            <a:r>
              <a:rPr lang="de">
                <a:solidFill>
                  <a:schemeClr val="dk1"/>
                </a:solidFill>
              </a:rPr>
              <a:t>new structure for long term clarity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94" name="Google Shape;294;p45"/>
          <p:cNvPicPr preferRelativeResize="0"/>
          <p:nvPr/>
        </p:nvPicPr>
        <p:blipFill rotWithShape="1">
          <a:blip r:embed="rId4">
            <a:alphaModFix/>
          </a:blip>
          <a:srcRect b="38340" l="1717" r="43052" t="40017"/>
          <a:stretch/>
        </p:blipFill>
        <p:spPr>
          <a:xfrm>
            <a:off x="3830075" y="4052152"/>
            <a:ext cx="4881851" cy="89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6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4500"/>
              <a:buFont typeface="Roboto Light"/>
              <a:buNone/>
            </a:pPr>
            <a:r>
              <a:rPr lang="de"/>
              <a:t>Science on Stage</a:t>
            </a:r>
            <a:endParaRPr/>
          </a:p>
        </p:txBody>
      </p:sp>
      <p:sp>
        <p:nvSpPr>
          <p:cNvPr id="300" name="Google Shape;300;p46"/>
          <p:cNvSpPr txBox="1"/>
          <p:nvPr>
            <p:ph idx="1" type="subTitle"/>
          </p:nvPr>
        </p:nvSpPr>
        <p:spPr>
          <a:xfrm>
            <a:off x="1143000" y="3114423"/>
            <a:ext cx="7067700" cy="20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de" sz="1900"/>
              <a:t>Team: Angela Jones, Florian Kaiser, Hauke Roggenkamp, Malte Jeschonneck, Linn von Engelbrechten, Tim Fangmeyer</a:t>
            </a:r>
            <a:endParaRPr sz="19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900"/>
              <a:t>Science on Stage: Daniela Neumann</a:t>
            </a:r>
            <a:endParaRPr sz="19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title"/>
          </p:nvPr>
        </p:nvSpPr>
        <p:spPr>
          <a:xfrm>
            <a:off x="252000" y="263130"/>
            <a:ext cx="8640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Goal </a:t>
            </a:r>
            <a:endParaRPr/>
          </a:p>
        </p:txBody>
      </p:sp>
      <p:sp>
        <p:nvSpPr>
          <p:cNvPr id="306" name="Google Shape;306;p47"/>
          <p:cNvSpPr txBox="1"/>
          <p:nvPr>
            <p:ph idx="4294967295" type="body"/>
          </p:nvPr>
        </p:nvSpPr>
        <p:spPr>
          <a:xfrm>
            <a:off x="417625" y="1174750"/>
            <a:ext cx="82179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300"/>
              <a:buFont typeface="Roboto"/>
              <a:buChar char="−"/>
            </a:pPr>
            <a:r>
              <a:rPr lang="de" sz="23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lang="de" sz="23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elp Science on Stage  </a:t>
            </a:r>
            <a:r>
              <a:rPr lang="de" sz="23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automate</a:t>
            </a:r>
            <a:r>
              <a:rPr lang="de" sz="23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data collection and cleaning process </a:t>
            </a:r>
            <a:endParaRPr sz="23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300"/>
              <a:buFont typeface="Roboto"/>
              <a:buChar char="−"/>
            </a:pPr>
            <a:r>
              <a:rPr lang="de" sz="23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Choose an easy-to-produce and readable format to present the results</a:t>
            </a:r>
            <a:endParaRPr sz="23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/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/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307" name="Google Shape;30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6475" y="2360425"/>
            <a:ext cx="4637175" cy="225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8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Problem: Combine Data From Different Sources</a:t>
            </a:r>
            <a:endParaRPr/>
          </a:p>
        </p:txBody>
      </p:sp>
      <p:sp>
        <p:nvSpPr>
          <p:cNvPr id="313" name="Google Shape;313;p48"/>
          <p:cNvSpPr txBox="1"/>
          <p:nvPr>
            <p:ph idx="1" type="body"/>
          </p:nvPr>
        </p:nvSpPr>
        <p:spPr>
          <a:xfrm>
            <a:off x="273106" y="1365531"/>
            <a:ext cx="42417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" lvl="0" marL="17145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rPr lang="de"/>
              <a:t>Matomo</a:t>
            </a:r>
            <a:endParaRPr/>
          </a:p>
          <a:p>
            <a:pPr indent="-38100" lvl="0" marL="17145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/>
          </a:p>
          <a:p>
            <a:pPr indent="-38100" lvl="0" marL="17145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rPr lang="de"/>
              <a:t>Excel</a:t>
            </a:r>
            <a:endParaRPr/>
          </a:p>
          <a:p>
            <a:pPr indent="-38100" lvl="0" marL="17145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/>
          </a:p>
          <a:p>
            <a:pPr indent="-38100" lvl="0" marL="17145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/>
          </a:p>
        </p:txBody>
      </p:sp>
      <p:sp>
        <p:nvSpPr>
          <p:cNvPr id="314" name="Google Shape;314;p48"/>
          <p:cNvSpPr txBox="1"/>
          <p:nvPr>
            <p:ph idx="2" type="body"/>
          </p:nvPr>
        </p:nvSpPr>
        <p:spPr>
          <a:xfrm>
            <a:off x="4572000" y="1589681"/>
            <a:ext cx="42417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de"/>
              <a:t>Clickmeeting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de"/>
              <a:t>Surveymonkey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8"/>
          <p:cNvSpPr txBox="1"/>
          <p:nvPr>
            <p:ph idx="1" type="body"/>
          </p:nvPr>
        </p:nvSpPr>
        <p:spPr>
          <a:xfrm>
            <a:off x="771175" y="3430000"/>
            <a:ext cx="56490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&gt; Create Parametrized Reports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9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Lessons Learned</a:t>
            </a:r>
            <a:endParaRPr/>
          </a:p>
        </p:txBody>
      </p:sp>
      <p:sp>
        <p:nvSpPr>
          <p:cNvPr id="321" name="Google Shape;321;p49"/>
          <p:cNvSpPr txBox="1"/>
          <p:nvPr>
            <p:ph idx="1" type="body"/>
          </p:nvPr>
        </p:nvSpPr>
        <p:spPr>
          <a:xfrm>
            <a:off x="724000" y="1365525"/>
            <a:ext cx="81120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Even if there’s no outside pressure, set and keep your own deadline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Character encoding is evil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Expect that every API has its quirks and limitations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0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4500"/>
              <a:buFont typeface="Roboto Light"/>
              <a:buNone/>
            </a:pPr>
            <a:r>
              <a:rPr i="1" lang="de" sz="4300"/>
              <a:t>Citizens for Europe</a:t>
            </a:r>
            <a:r>
              <a:rPr lang="de" sz="4300"/>
              <a:t> </a:t>
            </a:r>
            <a:endParaRPr sz="43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4500"/>
              <a:buFont typeface="Roboto Light"/>
              <a:buNone/>
            </a:pPr>
            <a:r>
              <a:rPr lang="de" sz="4300"/>
              <a:t>Report Automation</a:t>
            </a:r>
            <a:endParaRPr sz="4300"/>
          </a:p>
        </p:txBody>
      </p:sp>
      <p:sp>
        <p:nvSpPr>
          <p:cNvPr id="327" name="Google Shape;327;p50"/>
          <p:cNvSpPr txBox="1"/>
          <p:nvPr>
            <p:ph idx="1" type="subTitle"/>
          </p:nvPr>
        </p:nvSpPr>
        <p:spPr>
          <a:xfrm>
            <a:off x="810400" y="2701525"/>
            <a:ext cx="76905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rPr lang="de" sz="1300"/>
              <a:t>Team: Christine Hedde-von Westernhagen, Ruth Kessler, Simon Schölzel, Philipp Sebök, Allyson da Silva</a:t>
            </a:r>
            <a:endParaRPr sz="13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1"/>
          <p:cNvSpPr txBox="1"/>
          <p:nvPr>
            <p:ph idx="1" type="body"/>
          </p:nvPr>
        </p:nvSpPr>
        <p:spPr>
          <a:xfrm>
            <a:off x="273100" y="1257325"/>
            <a:ext cx="4941900" cy="3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de" sz="1900"/>
              <a:t>survey organizations and communities about diversity, work climate, measures supporting inclusion</a:t>
            </a:r>
            <a:endParaRPr sz="1900"/>
          </a:p>
        </p:txBody>
      </p:sp>
      <p:sp>
        <p:nvSpPr>
          <p:cNvPr id="333" name="Google Shape;333;p51"/>
          <p:cNvSpPr txBox="1"/>
          <p:nvPr>
            <p:ph idx="2" type="body"/>
          </p:nvPr>
        </p:nvSpPr>
        <p:spPr>
          <a:xfrm>
            <a:off x="5441850" y="1365525"/>
            <a:ext cx="36399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900"/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900"/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rPr b="1" lang="de" sz="1900">
                <a:latin typeface="Roboto"/>
                <a:ea typeface="Roboto"/>
                <a:cs typeface="Roboto"/>
                <a:sym typeface="Roboto"/>
              </a:rPr>
              <a:t>  standardized report template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900"/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900"/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900"/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900"/>
          </a:p>
        </p:txBody>
      </p:sp>
      <p:pic>
        <p:nvPicPr>
          <p:cNvPr id="334" name="Google Shape;33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075" y="1561250"/>
            <a:ext cx="2104175" cy="54847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51"/>
          <p:cNvSpPr/>
          <p:nvPr/>
        </p:nvSpPr>
        <p:spPr>
          <a:xfrm>
            <a:off x="5394100" y="3038600"/>
            <a:ext cx="274800" cy="18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51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Setup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/>
          <p:nvPr>
            <p:ph type="title"/>
          </p:nvPr>
        </p:nvSpPr>
        <p:spPr>
          <a:xfrm>
            <a:off x="252000" y="263130"/>
            <a:ext cx="8640000" cy="99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Project Showcase</a:t>
            </a:r>
            <a:endParaRPr/>
          </a:p>
        </p:txBody>
      </p:sp>
      <p:sp>
        <p:nvSpPr>
          <p:cNvPr id="120" name="Google Shape;120;p25"/>
          <p:cNvSpPr txBox="1"/>
          <p:nvPr>
            <p:ph idx="1" type="body"/>
          </p:nvPr>
        </p:nvSpPr>
        <p:spPr>
          <a:xfrm>
            <a:off x="252000" y="1369219"/>
            <a:ext cx="8640000" cy="3161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10 projects in 3 sections</a:t>
            </a:r>
            <a:endParaRPr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-"/>
            </a:pPr>
            <a:r>
              <a:rPr lang="de">
                <a:solidFill>
                  <a:schemeClr val="dk1"/>
                </a:solidFill>
              </a:rPr>
              <a:t>Communicating your work with data visualization </a:t>
            </a:r>
            <a:endParaRPr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-"/>
            </a:pPr>
            <a:r>
              <a:rPr lang="de">
                <a:solidFill>
                  <a:schemeClr val="dk1"/>
                </a:solidFill>
              </a:rPr>
              <a:t>Managing data and automating work</a:t>
            </a:r>
            <a:endParaRPr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-"/>
            </a:pPr>
            <a:r>
              <a:rPr lang="de">
                <a:solidFill>
                  <a:schemeClr val="dk1"/>
                </a:solidFill>
              </a:rPr>
              <a:t>Getting insights into your data: Analysis and modelling </a:t>
            </a:r>
            <a:endParaRPr sz="4500">
              <a:solidFill>
                <a:srgbClr val="135399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each ~10 minutes lightning talks and ~10 minutes Q&amp;A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35399"/>
              </a:solidFill>
            </a:endParaRPr>
          </a:p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2"/>
          <p:cNvSpPr txBox="1"/>
          <p:nvPr>
            <p:ph type="title"/>
          </p:nvPr>
        </p:nvSpPr>
        <p:spPr>
          <a:xfrm>
            <a:off x="267037" y="263130"/>
            <a:ext cx="8625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Parameterized Report</a:t>
            </a:r>
            <a:r>
              <a:rPr lang="de"/>
              <a:t>s</a:t>
            </a:r>
            <a:endParaRPr/>
          </a:p>
        </p:txBody>
      </p:sp>
      <p:sp>
        <p:nvSpPr>
          <p:cNvPr id="342" name="Google Shape;342;p52"/>
          <p:cNvSpPr txBox="1"/>
          <p:nvPr>
            <p:ph idx="1" type="body"/>
          </p:nvPr>
        </p:nvSpPr>
        <p:spPr>
          <a:xfrm>
            <a:off x="4629150" y="1365525"/>
            <a:ext cx="4263000" cy="24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rPr lang="de"/>
              <a:t>Challenges:</a:t>
            </a:r>
            <a:endParaRPr/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" sz="1600"/>
              <a:t>organization-specific questions</a:t>
            </a:r>
            <a:endParaRPr sz="1600"/>
          </a:p>
          <a:p>
            <a:pPr indent="-3111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de" sz="1600"/>
              <a:t>multiple output languages</a:t>
            </a:r>
            <a:endParaRPr sz="1600"/>
          </a:p>
          <a:p>
            <a:pPr indent="-3111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de" sz="1600"/>
              <a:t>inclusion of elements depending on audience</a:t>
            </a:r>
            <a:endParaRPr sz="1600"/>
          </a:p>
          <a:p>
            <a:pPr indent="-311150" lvl="0" marL="457200" rtl="0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de" sz="1600"/>
              <a:t>report elements created by multiple (non-tech) people</a:t>
            </a:r>
            <a:endParaRPr sz="1900"/>
          </a:p>
        </p:txBody>
      </p:sp>
      <p:sp>
        <p:nvSpPr>
          <p:cNvPr id="343" name="Google Shape;343;p52"/>
          <p:cNvSpPr txBox="1"/>
          <p:nvPr>
            <p:ph idx="2" type="body"/>
          </p:nvPr>
        </p:nvSpPr>
        <p:spPr>
          <a:xfrm>
            <a:off x="267037" y="1365531"/>
            <a:ext cx="4305000" cy="3165900"/>
          </a:xfrm>
          <a:prstGeom prst="rect">
            <a:avLst/>
          </a:prstGeom>
          <a:gradFill>
            <a:gsLst>
              <a:gs pos="0">
                <a:srgbClr val="3863A2">
                  <a:alpha val="29803"/>
                </a:srgbClr>
              </a:gs>
              <a:gs pos="100000">
                <a:srgbClr val="96C342">
                  <a:alpha val="2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00"/>
              <a:buNone/>
            </a:pPr>
            <a:r>
              <a:t/>
            </a:r>
            <a:endParaRPr/>
          </a:p>
        </p:txBody>
      </p:sp>
      <p:pic>
        <p:nvPicPr>
          <p:cNvPr id="344" name="Google Shape;344;p52"/>
          <p:cNvPicPr preferRelativeResize="0"/>
          <p:nvPr/>
        </p:nvPicPr>
        <p:blipFill rotWithShape="1">
          <a:blip r:embed="rId3">
            <a:alphaModFix/>
          </a:blip>
          <a:srcRect b="2642" l="2379" r="3209" t="2982"/>
          <a:stretch/>
        </p:blipFill>
        <p:spPr>
          <a:xfrm>
            <a:off x="909625" y="1468262"/>
            <a:ext cx="2934475" cy="2960425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52"/>
          <p:cNvSpPr/>
          <p:nvPr/>
        </p:nvSpPr>
        <p:spPr>
          <a:xfrm>
            <a:off x="5306250" y="4013775"/>
            <a:ext cx="274800" cy="18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52"/>
          <p:cNvSpPr txBox="1"/>
          <p:nvPr/>
        </p:nvSpPr>
        <p:spPr>
          <a:xfrm>
            <a:off x="5581050" y="3793875"/>
            <a:ext cx="3228000" cy="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de" sz="1600">
                <a:solidFill>
                  <a:srgbClr val="3D3D3B"/>
                </a:solidFill>
                <a:latin typeface="Roboto"/>
                <a:ea typeface="Roboto"/>
                <a:cs typeface="Roboto"/>
                <a:sym typeface="Roboto"/>
              </a:rPr>
              <a:t>Need a more flexible and collaboration friendly approach.</a:t>
            </a:r>
            <a:endParaRPr b="1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3"/>
          <p:cNvSpPr txBox="1"/>
          <p:nvPr>
            <p:ph type="title"/>
          </p:nvPr>
        </p:nvSpPr>
        <p:spPr>
          <a:xfrm>
            <a:off x="270750" y="263130"/>
            <a:ext cx="8621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Our Solution</a:t>
            </a:r>
            <a:endParaRPr/>
          </a:p>
        </p:txBody>
      </p:sp>
      <p:sp>
        <p:nvSpPr>
          <p:cNvPr id="352" name="Google Shape;352;p53"/>
          <p:cNvSpPr txBox="1"/>
          <p:nvPr>
            <p:ph idx="1" type="body"/>
          </p:nvPr>
        </p:nvSpPr>
        <p:spPr>
          <a:xfrm>
            <a:off x="568901" y="1363150"/>
            <a:ext cx="2478600" cy="135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1300">
                <a:solidFill>
                  <a:srgbClr val="3D3D3B"/>
                </a:solidFill>
                <a:latin typeface="Arial"/>
                <a:ea typeface="Arial"/>
                <a:cs typeface="Arial"/>
                <a:sym typeface="Arial"/>
              </a:rPr>
              <a:t>Workflow Inputs:</a:t>
            </a:r>
            <a:endParaRPr b="1" sz="1300">
              <a:solidFill>
                <a:srgbClr val="3D3D3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300"/>
              <a:buFont typeface="Arial"/>
              <a:buChar char="●"/>
            </a:pPr>
            <a:r>
              <a:rPr lang="de" sz="1300">
                <a:solidFill>
                  <a:srgbClr val="3D3D3B"/>
                </a:solidFill>
                <a:latin typeface="Arial"/>
                <a:ea typeface="Arial"/>
                <a:cs typeface="Arial"/>
                <a:sym typeface="Arial"/>
              </a:rPr>
              <a:t>Config files</a:t>
            </a:r>
            <a:endParaRPr sz="1300">
              <a:solidFill>
                <a:srgbClr val="3D3D3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300"/>
              <a:buFont typeface="Arial"/>
              <a:buChar char="●"/>
            </a:pPr>
            <a:r>
              <a:rPr lang="de" sz="1300">
                <a:solidFill>
                  <a:srgbClr val="3D3D3B"/>
                </a:solidFill>
                <a:latin typeface="Arial"/>
                <a:ea typeface="Arial"/>
                <a:cs typeface="Arial"/>
                <a:sym typeface="Arial"/>
              </a:rPr>
              <a:t>Custom/auto-generated text and code files</a:t>
            </a:r>
            <a:endParaRPr sz="1300">
              <a:solidFill>
                <a:srgbClr val="3D3D3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300"/>
              <a:buFont typeface="Arial"/>
              <a:buChar char="●"/>
            </a:pPr>
            <a:r>
              <a:rPr lang="de" sz="1300">
                <a:solidFill>
                  <a:srgbClr val="3D3D3B"/>
                </a:solidFill>
                <a:latin typeface="Arial"/>
                <a:ea typeface="Arial"/>
                <a:cs typeface="Arial"/>
                <a:sym typeface="Arial"/>
              </a:rPr>
              <a:t>Survey data</a:t>
            </a:r>
            <a:endParaRPr sz="1300">
              <a:solidFill>
                <a:srgbClr val="3D3D3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300"/>
              <a:buFont typeface="Arial"/>
              <a:buChar char="●"/>
            </a:pPr>
            <a:r>
              <a:rPr lang="de" sz="1300">
                <a:solidFill>
                  <a:srgbClr val="3D3D3B"/>
                </a:solidFill>
                <a:latin typeface="Arial"/>
                <a:ea typeface="Arial"/>
                <a:cs typeface="Arial"/>
                <a:sym typeface="Arial"/>
              </a:rPr>
              <a:t>Various R-scripts</a:t>
            </a:r>
            <a:endParaRPr/>
          </a:p>
        </p:txBody>
      </p:sp>
      <p:sp>
        <p:nvSpPr>
          <p:cNvPr id="353" name="Google Shape;353;p53"/>
          <p:cNvSpPr txBox="1"/>
          <p:nvPr>
            <p:ph idx="4" type="body"/>
          </p:nvPr>
        </p:nvSpPr>
        <p:spPr>
          <a:xfrm>
            <a:off x="580097" y="3068714"/>
            <a:ext cx="2331000" cy="1172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1300">
                <a:solidFill>
                  <a:srgbClr val="3D3D3B"/>
                </a:solidFill>
                <a:latin typeface="Arial"/>
                <a:ea typeface="Arial"/>
                <a:cs typeface="Arial"/>
                <a:sym typeface="Arial"/>
              </a:rPr>
              <a:t>Workflow Outputs:</a:t>
            </a:r>
            <a:endParaRPr b="1" sz="1300">
              <a:solidFill>
                <a:srgbClr val="3D3D3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300"/>
              <a:buFont typeface="Arial"/>
              <a:buChar char="●"/>
            </a:pPr>
            <a:r>
              <a:rPr lang="de" sz="1300">
                <a:solidFill>
                  <a:srgbClr val="3D3D3B"/>
                </a:solidFill>
                <a:latin typeface="Arial"/>
                <a:ea typeface="Arial"/>
                <a:cs typeface="Arial"/>
                <a:sym typeface="Arial"/>
              </a:rPr>
              <a:t>.Rmd report template</a:t>
            </a:r>
            <a:endParaRPr sz="1300">
              <a:solidFill>
                <a:srgbClr val="3D3D3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300"/>
              <a:buFont typeface="Arial"/>
              <a:buChar char="●"/>
            </a:pPr>
            <a:r>
              <a:rPr lang="de" sz="1300">
                <a:solidFill>
                  <a:srgbClr val="3D3D3B"/>
                </a:solidFill>
                <a:latin typeface="Arial"/>
                <a:ea typeface="Arial"/>
                <a:cs typeface="Arial"/>
                <a:sym typeface="Arial"/>
              </a:rPr>
              <a:t>PDF-/HTML- report (language-specific)</a:t>
            </a:r>
            <a:endParaRPr/>
          </a:p>
        </p:txBody>
      </p:sp>
      <p:pic>
        <p:nvPicPr>
          <p:cNvPr id="354" name="Google Shape;35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0438" y="1288080"/>
            <a:ext cx="219075" cy="295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6175" y="1363151"/>
            <a:ext cx="5182115" cy="287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250"/>
              <a:t>Q&amp;A:</a:t>
            </a:r>
            <a:endParaRPr sz="325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250"/>
              <a:t>Managing data and automating work</a:t>
            </a:r>
            <a:endParaRPr sz="3250"/>
          </a:p>
        </p:txBody>
      </p:sp>
      <p:sp>
        <p:nvSpPr>
          <p:cNvPr id="361" name="Google Shape;361;p54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Kulturen im Kiez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Science on Stage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Citizens for Europe Report Automation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Getting insights into your data: Analysis and modelling </a:t>
            </a:r>
            <a:endParaRPr/>
          </a:p>
        </p:txBody>
      </p:sp>
      <p:sp>
        <p:nvSpPr>
          <p:cNvPr id="367" name="Google Shape;367;p5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-"/>
            </a:pPr>
            <a:r>
              <a:rPr lang="de" strike="sngStrike"/>
              <a:t>CargoRocket: Classification of Road Quality Using Crowd-Sourced Images</a:t>
            </a:r>
            <a:endParaRPr strike="sngStrike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The impact of Voting Advice Applications on Local Politics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Citizen Science Dynamics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G-moji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6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4500"/>
              <a:buFont typeface="Roboto Light"/>
              <a:buNone/>
            </a:pPr>
            <a:r>
              <a:rPr lang="de"/>
              <a:t>Komunat</a:t>
            </a:r>
            <a:endParaRPr/>
          </a:p>
        </p:txBody>
      </p:sp>
      <p:sp>
        <p:nvSpPr>
          <p:cNvPr id="373" name="Google Shape;373;p56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The impact of Voting Advice Applications On Local Politics</a:t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917776" cy="464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8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58"/>
          <p:cNvSpPr txBox="1"/>
          <p:nvPr>
            <p:ph idx="1" type="body"/>
          </p:nvPr>
        </p:nvSpPr>
        <p:spPr>
          <a:xfrm>
            <a:off x="273106" y="1365531"/>
            <a:ext cx="4241700" cy="316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58"/>
          <p:cNvSpPr txBox="1"/>
          <p:nvPr>
            <p:ph idx="2" type="body"/>
          </p:nvPr>
        </p:nvSpPr>
        <p:spPr>
          <a:xfrm>
            <a:off x="4629150" y="1365531"/>
            <a:ext cx="4241700" cy="316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6" name="Google Shape;38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0"/>
            <a:ext cx="9144000" cy="5142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9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59"/>
          <p:cNvSpPr txBox="1"/>
          <p:nvPr>
            <p:ph idx="1" type="body"/>
          </p:nvPr>
        </p:nvSpPr>
        <p:spPr>
          <a:xfrm>
            <a:off x="273106" y="1365531"/>
            <a:ext cx="4241700" cy="316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59"/>
          <p:cNvSpPr txBox="1"/>
          <p:nvPr>
            <p:ph idx="2" type="body"/>
          </p:nvPr>
        </p:nvSpPr>
        <p:spPr>
          <a:xfrm>
            <a:off x="4629150" y="1365531"/>
            <a:ext cx="4241700" cy="316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0"/>
            <a:ext cx="9144000" cy="5142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0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60"/>
          <p:cNvSpPr txBox="1"/>
          <p:nvPr>
            <p:ph idx="1" type="body"/>
          </p:nvPr>
        </p:nvSpPr>
        <p:spPr>
          <a:xfrm>
            <a:off x="273106" y="1365531"/>
            <a:ext cx="4241700" cy="316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60"/>
          <p:cNvSpPr txBox="1"/>
          <p:nvPr>
            <p:ph idx="2" type="body"/>
          </p:nvPr>
        </p:nvSpPr>
        <p:spPr>
          <a:xfrm>
            <a:off x="4629150" y="1365531"/>
            <a:ext cx="4241700" cy="316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2" name="Google Shape;40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0"/>
            <a:ext cx="9144000" cy="5142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1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4500"/>
              <a:buFont typeface="Roboto Light"/>
              <a:buNone/>
            </a:pPr>
            <a:r>
              <a:rPr lang="de"/>
              <a:t>Citizen Science Dynamics</a:t>
            </a:r>
            <a:endParaRPr/>
          </a:p>
        </p:txBody>
      </p:sp>
      <p:sp>
        <p:nvSpPr>
          <p:cNvPr id="408" name="Google Shape;408;p61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rPr lang="de"/>
              <a:t>User Behavior on the iNaturalist Platform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Communicating your work with data visualization </a:t>
            </a:r>
            <a:endParaRPr/>
          </a:p>
        </p:txBody>
      </p:sp>
      <p:sp>
        <p:nvSpPr>
          <p:cNvPr id="126" name="Google Shape;126;p26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Mare Liberum: Data visualizations to bring attention to illegal pushbacks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Hacklab Developer Census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Addressing deforestation in Kosovo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2"/>
          <p:cNvSpPr txBox="1"/>
          <p:nvPr>
            <p:ph type="title"/>
          </p:nvPr>
        </p:nvSpPr>
        <p:spPr>
          <a:xfrm>
            <a:off x="273103" y="263125"/>
            <a:ext cx="47613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iNaturalist</a:t>
            </a:r>
            <a:endParaRPr/>
          </a:p>
        </p:txBody>
      </p:sp>
      <p:pic>
        <p:nvPicPr>
          <p:cNvPr id="414" name="Google Shape;41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625" y="1365525"/>
            <a:ext cx="4761226" cy="2774375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62"/>
          <p:cNvSpPr txBox="1"/>
          <p:nvPr>
            <p:ph idx="2" type="body"/>
          </p:nvPr>
        </p:nvSpPr>
        <p:spPr>
          <a:xfrm>
            <a:off x="7070275" y="2499350"/>
            <a:ext cx="1975200" cy="10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700"/>
              <a:t>Other users can aid in </a:t>
            </a:r>
            <a:r>
              <a:rPr b="1" lang="de" sz="1700">
                <a:latin typeface="Roboto"/>
                <a:ea typeface="Roboto"/>
                <a:cs typeface="Roboto"/>
                <a:sym typeface="Roboto"/>
              </a:rPr>
              <a:t>identifying</a:t>
            </a:r>
            <a:r>
              <a:rPr lang="de" sz="1700"/>
              <a:t> the species observations</a:t>
            </a:r>
            <a:endParaRPr sz="1700"/>
          </a:p>
        </p:txBody>
      </p:sp>
      <p:pic>
        <p:nvPicPr>
          <p:cNvPr id="416" name="Google Shape;416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7588" y="1385875"/>
            <a:ext cx="609949" cy="60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5950" y="1478419"/>
            <a:ext cx="235050" cy="23505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62"/>
          <p:cNvSpPr txBox="1"/>
          <p:nvPr/>
        </p:nvSpPr>
        <p:spPr>
          <a:xfrm>
            <a:off x="6829500" y="1224500"/>
            <a:ext cx="2368500" cy="8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700">
                <a:solidFill>
                  <a:srgbClr val="3D3D3B"/>
                </a:solidFill>
                <a:latin typeface="Roboto Light"/>
                <a:ea typeface="Roboto Light"/>
                <a:cs typeface="Roboto Light"/>
                <a:sym typeface="Roboto Light"/>
              </a:rPr>
              <a:t>Users can submit </a:t>
            </a:r>
            <a:r>
              <a:rPr b="1" lang="de" sz="1700">
                <a:solidFill>
                  <a:srgbClr val="3D3D3B"/>
                </a:solidFill>
                <a:latin typeface="Roboto"/>
                <a:ea typeface="Roboto"/>
                <a:cs typeface="Roboto"/>
                <a:sym typeface="Roboto"/>
              </a:rPr>
              <a:t>observations</a:t>
            </a:r>
            <a:r>
              <a:rPr lang="de" sz="1700">
                <a:solidFill>
                  <a:srgbClr val="3D3D3B"/>
                </a:solidFill>
                <a:latin typeface="Roboto Light"/>
                <a:ea typeface="Roboto Light"/>
                <a:cs typeface="Roboto Light"/>
                <a:sym typeface="Roboto Light"/>
              </a:rPr>
              <a:t> of animals, plants, etc.</a:t>
            </a:r>
            <a:endParaRPr sz="1300"/>
          </a:p>
        </p:txBody>
      </p:sp>
      <p:pic>
        <p:nvPicPr>
          <p:cNvPr id="419" name="Google Shape;419;p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22137" y="1759975"/>
            <a:ext cx="272750" cy="27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6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57238" y="2840121"/>
            <a:ext cx="423150" cy="705967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62"/>
          <p:cNvSpPr/>
          <p:nvPr/>
        </p:nvSpPr>
        <p:spPr>
          <a:xfrm flipH="1">
            <a:off x="5980375" y="2499350"/>
            <a:ext cx="1089900" cy="503700"/>
          </a:xfrm>
          <a:prstGeom prst="flowChartMagneticTap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300">
                <a:solidFill>
                  <a:srgbClr val="3D3D3B"/>
                </a:solidFill>
                <a:latin typeface="Roboto Light"/>
                <a:ea typeface="Roboto Light"/>
                <a:cs typeface="Roboto Light"/>
                <a:sym typeface="Roboto Light"/>
              </a:rPr>
              <a:t>That’s a</a:t>
            </a:r>
            <a:endParaRPr sz="1300">
              <a:solidFill>
                <a:srgbClr val="3D3D3B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300">
                <a:solidFill>
                  <a:srgbClr val="3D3D3B"/>
                </a:solidFill>
                <a:latin typeface="Roboto Light"/>
                <a:ea typeface="Roboto Light"/>
                <a:cs typeface="Roboto Light"/>
                <a:sym typeface="Roboto Light"/>
              </a:rPr>
              <a:t>bird!</a:t>
            </a:r>
            <a:endParaRPr sz="900"/>
          </a:p>
        </p:txBody>
      </p:sp>
      <p:sp>
        <p:nvSpPr>
          <p:cNvPr id="422" name="Google Shape;422;p62"/>
          <p:cNvSpPr txBox="1"/>
          <p:nvPr>
            <p:ph idx="2" type="body"/>
          </p:nvPr>
        </p:nvSpPr>
        <p:spPr>
          <a:xfrm>
            <a:off x="5593025" y="3885225"/>
            <a:ext cx="3130800" cy="6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700"/>
              <a:t>We downloaded a </a:t>
            </a:r>
            <a:r>
              <a:rPr b="1" lang="de" sz="1700">
                <a:latin typeface="Roboto"/>
                <a:ea typeface="Roboto"/>
                <a:cs typeface="Roboto"/>
                <a:sym typeface="Roboto"/>
              </a:rPr>
              <a:t>dataset</a:t>
            </a:r>
            <a:r>
              <a:rPr lang="de" sz="1700"/>
              <a:t> of observations.</a:t>
            </a:r>
            <a:endParaRPr sz="17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3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Our project</a:t>
            </a:r>
            <a:endParaRPr/>
          </a:p>
        </p:txBody>
      </p:sp>
      <p:sp>
        <p:nvSpPr>
          <p:cNvPr id="428" name="Google Shape;428;p63"/>
          <p:cNvSpPr txBox="1"/>
          <p:nvPr>
            <p:ph idx="1" type="body"/>
          </p:nvPr>
        </p:nvSpPr>
        <p:spPr>
          <a:xfrm>
            <a:off x="625700" y="1349700"/>
            <a:ext cx="3378900" cy="31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700">
                <a:latin typeface="Roboto"/>
                <a:ea typeface="Roboto"/>
                <a:cs typeface="Roboto"/>
                <a:sym typeface="Roboto"/>
              </a:rPr>
              <a:t>Goal: Find interesting stuff!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700">
                <a:latin typeface="Roboto"/>
                <a:ea typeface="Roboto"/>
                <a:cs typeface="Roboto"/>
                <a:sym typeface="Roboto"/>
              </a:rPr>
              <a:t>Research Questions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−"/>
            </a:pPr>
            <a:r>
              <a:rPr lang="de" sz="1500"/>
              <a:t>How does the </a:t>
            </a:r>
            <a:r>
              <a:rPr b="1" lang="de" sz="1500">
                <a:latin typeface="Roboto"/>
                <a:ea typeface="Roboto"/>
                <a:cs typeface="Roboto"/>
                <a:sym typeface="Roboto"/>
              </a:rPr>
              <a:t>user base</a:t>
            </a:r>
            <a:r>
              <a:rPr lang="de" sz="1500"/>
              <a:t> change over time?</a:t>
            </a:r>
            <a:endParaRPr sz="15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−"/>
            </a:pPr>
            <a:r>
              <a:rPr lang="de" sz="1500"/>
              <a:t>What </a:t>
            </a:r>
            <a:r>
              <a:rPr b="1" lang="de" sz="1500">
                <a:latin typeface="Roboto"/>
                <a:ea typeface="Roboto"/>
                <a:cs typeface="Roboto"/>
                <a:sym typeface="Roboto"/>
              </a:rPr>
              <a:t>types of users</a:t>
            </a:r>
            <a:r>
              <a:rPr lang="de" sz="1500"/>
              <a:t> are there?</a:t>
            </a:r>
            <a:endParaRPr sz="15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−"/>
            </a:pPr>
            <a:r>
              <a:rPr lang="de" sz="1500"/>
              <a:t>What makes users </a:t>
            </a:r>
            <a:r>
              <a:rPr b="1" lang="de" sz="1500">
                <a:latin typeface="Roboto"/>
                <a:ea typeface="Roboto"/>
                <a:cs typeface="Roboto"/>
                <a:sym typeface="Roboto"/>
              </a:rPr>
              <a:t>stay/leave?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−"/>
            </a:pPr>
            <a:r>
              <a:rPr b="1" lang="de" sz="1500">
                <a:latin typeface="Roboto"/>
                <a:ea typeface="Roboto"/>
                <a:cs typeface="Roboto"/>
                <a:sym typeface="Roboto"/>
              </a:rPr>
              <a:t>Where</a:t>
            </a:r>
            <a:r>
              <a:rPr lang="de" sz="1500"/>
              <a:t> are observations made?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−"/>
            </a:pPr>
            <a:r>
              <a:rPr lang="de" sz="1500"/>
              <a:t>….</a:t>
            </a:r>
            <a:endParaRPr sz="1500"/>
          </a:p>
        </p:txBody>
      </p:sp>
      <p:sp>
        <p:nvSpPr>
          <p:cNvPr id="429" name="Google Shape;429;p63"/>
          <p:cNvSpPr/>
          <p:nvPr/>
        </p:nvSpPr>
        <p:spPr>
          <a:xfrm>
            <a:off x="7203825" y="1901250"/>
            <a:ext cx="1242600" cy="67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Roboto Light"/>
                <a:ea typeface="Roboto Light"/>
                <a:cs typeface="Roboto Light"/>
                <a:sym typeface="Roboto Light"/>
              </a:rPr>
              <a:t>General Statistics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30" name="Google Shape;430;p63"/>
          <p:cNvSpPr/>
          <p:nvPr/>
        </p:nvSpPr>
        <p:spPr>
          <a:xfrm>
            <a:off x="5581038" y="2799650"/>
            <a:ext cx="1054800" cy="588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Roboto Light"/>
                <a:ea typeface="Roboto Light"/>
                <a:cs typeface="Roboto Light"/>
                <a:sym typeface="Roboto Light"/>
              </a:rPr>
              <a:t>Spatial Analysis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31" name="Google Shape;43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0621" y="1153075"/>
            <a:ext cx="432475" cy="43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230" y="1716635"/>
            <a:ext cx="432475" cy="4325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759" y="1821162"/>
            <a:ext cx="432475" cy="43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946" y="1257325"/>
            <a:ext cx="432475" cy="43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63"/>
          <p:cNvSpPr/>
          <p:nvPr/>
        </p:nvSpPr>
        <p:spPr>
          <a:xfrm>
            <a:off x="6776675" y="2957638"/>
            <a:ext cx="885300" cy="588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Roboto Light"/>
                <a:ea typeface="Roboto Light"/>
                <a:cs typeface="Roboto Light"/>
                <a:sym typeface="Roboto Light"/>
              </a:rPr>
              <a:t>Time series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36" name="Google Shape;436;p63"/>
          <p:cNvSpPr/>
          <p:nvPr/>
        </p:nvSpPr>
        <p:spPr>
          <a:xfrm>
            <a:off x="5916675" y="3675525"/>
            <a:ext cx="1127100" cy="588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Roboto Light"/>
                <a:ea typeface="Roboto Light"/>
                <a:cs typeface="Roboto Light"/>
                <a:sym typeface="Roboto Light"/>
              </a:rPr>
              <a:t>User clustering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37" name="Google Shape;437;p63"/>
          <p:cNvSpPr/>
          <p:nvPr/>
        </p:nvSpPr>
        <p:spPr>
          <a:xfrm>
            <a:off x="7383825" y="3759150"/>
            <a:ext cx="1242600" cy="588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Roboto Light"/>
                <a:ea typeface="Roboto Light"/>
                <a:cs typeface="Roboto Light"/>
                <a:sym typeface="Roboto Light"/>
              </a:rPr>
              <a:t>Deep Neural Networks??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438" name="Google Shape;438;p63"/>
          <p:cNvCxnSpPr/>
          <p:nvPr/>
        </p:nvCxnSpPr>
        <p:spPr>
          <a:xfrm>
            <a:off x="6128088" y="2278175"/>
            <a:ext cx="396600" cy="349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9" name="Google Shape;439;p63"/>
          <p:cNvSpPr/>
          <p:nvPr/>
        </p:nvSpPr>
        <p:spPr>
          <a:xfrm flipH="1">
            <a:off x="6507275" y="1117475"/>
            <a:ext cx="1089900" cy="503700"/>
          </a:xfrm>
          <a:prstGeom prst="flowChartMagneticTap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rgbClr val="3D3D3B"/>
                </a:solidFill>
                <a:latin typeface="Roboto"/>
                <a:ea typeface="Roboto"/>
                <a:cs typeface="Roboto"/>
                <a:sym typeface="Roboto"/>
              </a:rPr>
              <a:t>Let’s goooo!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40" name="Google Shape;440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3500" y="1547900"/>
            <a:ext cx="301920" cy="503700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63"/>
          <p:cNvSpPr txBox="1"/>
          <p:nvPr/>
        </p:nvSpPr>
        <p:spPr>
          <a:xfrm>
            <a:off x="4759613" y="53702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700">
                <a:solidFill>
                  <a:srgbClr val="3D3D3B"/>
                </a:solidFill>
                <a:latin typeface="Roboto"/>
                <a:ea typeface="Roboto"/>
                <a:cs typeface="Roboto"/>
                <a:sym typeface="Roboto"/>
              </a:rPr>
              <a:t>Our approach</a:t>
            </a:r>
            <a:endParaRPr/>
          </a:p>
        </p:txBody>
      </p:sp>
      <p:cxnSp>
        <p:nvCxnSpPr>
          <p:cNvPr id="442" name="Google Shape;442;p63"/>
          <p:cNvCxnSpPr/>
          <p:nvPr/>
        </p:nvCxnSpPr>
        <p:spPr>
          <a:xfrm>
            <a:off x="5746875" y="2278175"/>
            <a:ext cx="169800" cy="3765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3" name="Google Shape;443;p63"/>
          <p:cNvCxnSpPr/>
          <p:nvPr/>
        </p:nvCxnSpPr>
        <p:spPr>
          <a:xfrm>
            <a:off x="6447838" y="2051600"/>
            <a:ext cx="531000" cy="2475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4" name="Google Shape;444;p63"/>
          <p:cNvSpPr/>
          <p:nvPr/>
        </p:nvSpPr>
        <p:spPr>
          <a:xfrm>
            <a:off x="7802800" y="2719625"/>
            <a:ext cx="936900" cy="67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Roboto Light"/>
                <a:ea typeface="Roboto Light"/>
                <a:cs typeface="Roboto Light"/>
                <a:sym typeface="Roboto Light"/>
              </a:rPr>
              <a:t>Network Science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445" name="Google Shape;445;p63"/>
          <p:cNvCxnSpPr/>
          <p:nvPr/>
        </p:nvCxnSpPr>
        <p:spPr>
          <a:xfrm>
            <a:off x="4281025" y="607800"/>
            <a:ext cx="600" cy="36468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4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General trends</a:t>
            </a:r>
            <a:endParaRPr/>
          </a:p>
        </p:txBody>
      </p:sp>
      <p:sp>
        <p:nvSpPr>
          <p:cNvPr id="451" name="Google Shape;451;p64"/>
          <p:cNvSpPr txBox="1"/>
          <p:nvPr>
            <p:ph idx="1" type="body"/>
          </p:nvPr>
        </p:nvSpPr>
        <p:spPr>
          <a:xfrm>
            <a:off x="6971975" y="1780700"/>
            <a:ext cx="2046900" cy="23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rPr lang="de" sz="1700"/>
              <a:t>The number of users increased over the years, but </a:t>
            </a:r>
            <a:r>
              <a:rPr b="1" lang="de" sz="1700">
                <a:latin typeface="Roboto"/>
                <a:ea typeface="Roboto"/>
                <a:cs typeface="Roboto"/>
                <a:sym typeface="Roboto"/>
              </a:rPr>
              <a:t>new users make fewer observations.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52" name="Google Shape;452;p64"/>
          <p:cNvPicPr preferRelativeResize="0"/>
          <p:nvPr/>
        </p:nvPicPr>
        <p:blipFill rotWithShape="1">
          <a:blip r:embed="rId3">
            <a:alphaModFix/>
          </a:blip>
          <a:srcRect b="0" l="30245" r="0" t="0"/>
          <a:stretch/>
        </p:blipFill>
        <p:spPr>
          <a:xfrm>
            <a:off x="482650" y="1691749"/>
            <a:ext cx="6205955" cy="2006375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64"/>
          <p:cNvSpPr txBox="1"/>
          <p:nvPr>
            <p:ph idx="1" type="body"/>
          </p:nvPr>
        </p:nvSpPr>
        <p:spPr>
          <a:xfrm>
            <a:off x="750800" y="1564225"/>
            <a:ext cx="22386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" lvl="0" marL="17145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rPr b="1" lang="de" sz="1400"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1" lang="de" sz="1400">
                <a:latin typeface="Roboto"/>
                <a:ea typeface="Roboto"/>
                <a:cs typeface="Roboto"/>
                <a:sym typeface="Roboto"/>
              </a:rPr>
              <a:t>umber of Users</a:t>
            </a:r>
            <a:endParaRPr b="1"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4" name="Google Shape;454;p64"/>
          <p:cNvSpPr txBox="1"/>
          <p:nvPr>
            <p:ph idx="1" type="body"/>
          </p:nvPr>
        </p:nvSpPr>
        <p:spPr>
          <a:xfrm>
            <a:off x="3370225" y="1564225"/>
            <a:ext cx="22386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" lvl="0" marL="17145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rPr b="1" lang="de" sz="1400">
                <a:latin typeface="Roboto"/>
                <a:ea typeface="Roboto"/>
                <a:cs typeface="Roboto"/>
                <a:sym typeface="Roboto"/>
              </a:rPr>
              <a:t>Observations per user</a:t>
            </a:r>
            <a:endParaRPr b="1" sz="1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5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We identified four clusters of users</a:t>
            </a:r>
            <a:endParaRPr/>
          </a:p>
        </p:txBody>
      </p:sp>
      <p:sp>
        <p:nvSpPr>
          <p:cNvPr id="460" name="Google Shape;460;p65"/>
          <p:cNvSpPr txBox="1"/>
          <p:nvPr>
            <p:ph idx="1" type="body"/>
          </p:nvPr>
        </p:nvSpPr>
        <p:spPr>
          <a:xfrm>
            <a:off x="7115025" y="1749675"/>
            <a:ext cx="1848600" cy="17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de" sz="1455"/>
              <a:t>Most users are </a:t>
            </a:r>
            <a:r>
              <a:rPr b="1" lang="de" sz="1455">
                <a:latin typeface="Roboto"/>
                <a:ea typeface="Roboto"/>
                <a:cs typeface="Roboto"/>
                <a:sym typeface="Roboto"/>
              </a:rPr>
              <a:t>low-activity</a:t>
            </a:r>
            <a:r>
              <a:rPr lang="de" sz="1455"/>
              <a:t> users, contributing few observations and identifications.</a:t>
            </a:r>
            <a:endParaRPr sz="1455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455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de" sz="1455"/>
              <a:t>Only a small fraction are </a:t>
            </a:r>
            <a:r>
              <a:rPr b="1" lang="de" sz="1455">
                <a:latin typeface="Roboto"/>
                <a:ea typeface="Roboto"/>
                <a:cs typeface="Roboto"/>
                <a:sym typeface="Roboto"/>
              </a:rPr>
              <a:t>high-activity</a:t>
            </a:r>
            <a:r>
              <a:rPr lang="de" sz="1455"/>
              <a:t>.</a:t>
            </a:r>
            <a:endParaRPr sz="1455"/>
          </a:p>
        </p:txBody>
      </p:sp>
      <p:pic>
        <p:nvPicPr>
          <p:cNvPr id="461" name="Google Shape;461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250" y="1320632"/>
            <a:ext cx="6171500" cy="2860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Google Shape;466;p66"/>
          <p:cNvPicPr preferRelativeResize="0"/>
          <p:nvPr/>
        </p:nvPicPr>
        <p:blipFill rotWithShape="1">
          <a:blip r:embed="rId3">
            <a:alphaModFix/>
          </a:blip>
          <a:srcRect b="0" l="23960" r="0" t="6733"/>
          <a:stretch/>
        </p:blipFill>
        <p:spPr>
          <a:xfrm>
            <a:off x="2543750" y="536383"/>
            <a:ext cx="5039650" cy="4070743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66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social network </a:t>
            </a:r>
            <a:br>
              <a:rPr lang="de"/>
            </a:br>
            <a:r>
              <a:rPr lang="de"/>
              <a:t>of users</a:t>
            </a:r>
            <a:endParaRPr/>
          </a:p>
        </p:txBody>
      </p:sp>
      <p:sp>
        <p:nvSpPr>
          <p:cNvPr id="468" name="Google Shape;468;p66"/>
          <p:cNvSpPr txBox="1"/>
          <p:nvPr>
            <p:ph idx="1" type="body"/>
          </p:nvPr>
        </p:nvSpPr>
        <p:spPr>
          <a:xfrm>
            <a:off x="6847300" y="3068750"/>
            <a:ext cx="11436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de" sz="1255">
                <a:latin typeface="Roboto"/>
                <a:ea typeface="Roboto"/>
                <a:cs typeface="Roboto"/>
                <a:sym typeface="Roboto"/>
              </a:rPr>
              <a:t>London 2018</a:t>
            </a:r>
            <a:endParaRPr b="1" sz="1255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7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Spatial distribution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of observations</a:t>
            </a:r>
            <a:endParaRPr/>
          </a:p>
        </p:txBody>
      </p:sp>
      <p:pic>
        <p:nvPicPr>
          <p:cNvPr id="474" name="Google Shape;47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5300" y="1083516"/>
            <a:ext cx="4035250" cy="1681360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67"/>
          <p:cNvSpPr txBox="1"/>
          <p:nvPr>
            <p:ph idx="1" type="body"/>
          </p:nvPr>
        </p:nvSpPr>
        <p:spPr>
          <a:xfrm>
            <a:off x="3503875" y="860525"/>
            <a:ext cx="1966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de" sz="1455"/>
              <a:t>London Hyde Park</a:t>
            </a:r>
            <a:endParaRPr sz="1455"/>
          </a:p>
        </p:txBody>
      </p:sp>
      <p:sp>
        <p:nvSpPr>
          <p:cNvPr id="476" name="Google Shape;476;p67"/>
          <p:cNvSpPr txBox="1"/>
          <p:nvPr>
            <p:ph idx="1" type="body"/>
          </p:nvPr>
        </p:nvSpPr>
        <p:spPr>
          <a:xfrm>
            <a:off x="4237700" y="532325"/>
            <a:ext cx="1966500" cy="3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de" sz="1455">
                <a:latin typeface="Roboto"/>
                <a:ea typeface="Roboto"/>
                <a:cs typeface="Roboto"/>
                <a:sym typeface="Roboto"/>
              </a:rPr>
              <a:t>2019</a:t>
            </a:r>
            <a:endParaRPr b="1" sz="1455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7" name="Google Shape;477;p67"/>
          <p:cNvSpPr txBox="1"/>
          <p:nvPr>
            <p:ph idx="1" type="body"/>
          </p:nvPr>
        </p:nvSpPr>
        <p:spPr>
          <a:xfrm>
            <a:off x="6204200" y="532325"/>
            <a:ext cx="1966500" cy="3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de" sz="1455">
                <a:latin typeface="Roboto"/>
                <a:ea typeface="Roboto"/>
                <a:cs typeface="Roboto"/>
                <a:sym typeface="Roboto"/>
              </a:rPr>
              <a:t>2020</a:t>
            </a:r>
            <a:endParaRPr b="1" sz="1455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78" name="Google Shape;478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8713" y="2987873"/>
            <a:ext cx="4168425" cy="1623278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67"/>
          <p:cNvSpPr txBox="1"/>
          <p:nvPr>
            <p:ph idx="1" type="body"/>
          </p:nvPr>
        </p:nvSpPr>
        <p:spPr>
          <a:xfrm>
            <a:off x="3584775" y="2693350"/>
            <a:ext cx="1966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de" sz="1455"/>
              <a:t>London Overall</a:t>
            </a:r>
            <a:endParaRPr sz="1455"/>
          </a:p>
        </p:txBody>
      </p:sp>
      <p:sp>
        <p:nvSpPr>
          <p:cNvPr id="480" name="Google Shape;480;p67"/>
          <p:cNvSpPr txBox="1"/>
          <p:nvPr>
            <p:ph idx="1" type="body"/>
          </p:nvPr>
        </p:nvSpPr>
        <p:spPr>
          <a:xfrm>
            <a:off x="1028475" y="1588800"/>
            <a:ext cx="25563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de" sz="1455"/>
              <a:t>In 2020, </a:t>
            </a:r>
            <a:r>
              <a:rPr b="1" lang="de" sz="1455">
                <a:latin typeface="Roboto"/>
                <a:ea typeface="Roboto"/>
                <a:cs typeface="Roboto"/>
                <a:sym typeface="Roboto"/>
              </a:rPr>
              <a:t>fewer observations</a:t>
            </a:r>
            <a:r>
              <a:rPr lang="de" sz="1455"/>
              <a:t> were made in the </a:t>
            </a:r>
            <a:r>
              <a:rPr b="1" lang="de" sz="1455">
                <a:latin typeface="Roboto"/>
                <a:ea typeface="Roboto"/>
                <a:cs typeface="Roboto"/>
                <a:sym typeface="Roboto"/>
              </a:rPr>
              <a:t>city center</a:t>
            </a:r>
            <a:endParaRPr b="1" sz="1455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b="1" sz="1455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455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455"/>
          </a:p>
        </p:txBody>
      </p:sp>
      <p:sp>
        <p:nvSpPr>
          <p:cNvPr id="481" name="Google Shape;481;p67"/>
          <p:cNvSpPr txBox="1"/>
          <p:nvPr/>
        </p:nvSpPr>
        <p:spPr>
          <a:xfrm>
            <a:off x="1117875" y="3295438"/>
            <a:ext cx="23775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455">
                <a:solidFill>
                  <a:srgbClr val="3D3D3B"/>
                </a:solidFill>
                <a:latin typeface="Roboto Light"/>
                <a:ea typeface="Roboto Light"/>
                <a:cs typeface="Roboto Light"/>
                <a:sym typeface="Roboto Light"/>
              </a:rPr>
              <a:t>More observations were made at the </a:t>
            </a:r>
            <a:r>
              <a:rPr b="1" lang="de" sz="1455">
                <a:solidFill>
                  <a:srgbClr val="3D3D3B"/>
                </a:solidFill>
                <a:latin typeface="Roboto"/>
                <a:ea typeface="Roboto"/>
                <a:cs typeface="Roboto"/>
                <a:sym typeface="Roboto"/>
              </a:rPr>
              <a:t>outskirts</a:t>
            </a:r>
            <a:r>
              <a:rPr lang="de" sz="1455">
                <a:solidFill>
                  <a:srgbClr val="3D3D3B"/>
                </a:solidFill>
                <a:latin typeface="Roboto Light"/>
                <a:ea typeface="Roboto Light"/>
                <a:cs typeface="Roboto Light"/>
                <a:sym typeface="Roboto Light"/>
              </a:rPr>
              <a:t> of London.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8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We’re writing a paper!</a:t>
            </a:r>
            <a:endParaRPr/>
          </a:p>
        </p:txBody>
      </p:sp>
      <p:pic>
        <p:nvPicPr>
          <p:cNvPr id="487" name="Google Shape;487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9125" y="1257325"/>
            <a:ext cx="4118100" cy="3194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9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Lessons Learned</a:t>
            </a:r>
            <a:endParaRPr/>
          </a:p>
        </p:txBody>
      </p:sp>
      <p:sp>
        <p:nvSpPr>
          <p:cNvPr id="493" name="Google Shape;493;p69"/>
          <p:cNvSpPr txBox="1"/>
          <p:nvPr>
            <p:ph idx="1" type="body"/>
          </p:nvPr>
        </p:nvSpPr>
        <p:spPr>
          <a:xfrm>
            <a:off x="724000" y="1365525"/>
            <a:ext cx="56490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Complex datasets contain a lot of insights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Exploratory data analysis eats a lot of time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→  Formulate goals/research questions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→  Focus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de"/>
              <a:t>→  Communicate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0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4500"/>
              <a:buFont typeface="Roboto Light"/>
              <a:buNone/>
            </a:pPr>
            <a:r>
              <a:rPr lang="de"/>
              <a:t>G-Moji</a:t>
            </a:r>
            <a:endParaRPr/>
          </a:p>
        </p:txBody>
      </p:sp>
      <p:sp>
        <p:nvSpPr>
          <p:cNvPr id="499" name="Google Shape;499;p70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t/>
            </a:r>
            <a:endParaRPr b="1" sz="1150">
              <a:solidFill>
                <a:srgbClr val="D1D2D3"/>
              </a:solidFill>
              <a:highlight>
                <a:srgbClr val="22252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100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Team 1: Bart Vollebergh, Ruoxuan Guo, Andrew Sutjahjo, Peter Mohr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100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Team 2: Alexis Gillet, Maud Grol, Silvan Hornstein, Nino van Halem &amp; Wally (Toh Wen Qiang)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t/>
            </a:r>
            <a:endParaRPr b="1" sz="1150">
              <a:solidFill>
                <a:srgbClr val="D1D2D3"/>
              </a:solidFill>
              <a:highlight>
                <a:srgbClr val="222529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71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Problem: Evaluate feasibility of predicting emoji input for youth mental health app</a:t>
            </a:r>
            <a:endParaRPr/>
          </a:p>
        </p:txBody>
      </p:sp>
      <p:sp>
        <p:nvSpPr>
          <p:cNvPr id="505" name="Google Shape;505;p71"/>
          <p:cNvSpPr txBox="1"/>
          <p:nvPr>
            <p:ph idx="1" type="body"/>
          </p:nvPr>
        </p:nvSpPr>
        <p:spPr>
          <a:xfrm>
            <a:off x="273106" y="1170256"/>
            <a:ext cx="42417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200" u="sng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Correlaid Team #1</a:t>
            </a:r>
            <a:endParaRPr sz="1200" u="sng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AutoNum type="arabicParenR"/>
            </a:pPr>
            <a:r>
              <a:rPr lang="de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Built ML pipeline for emoji prediction: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○"/>
            </a:pPr>
            <a:r>
              <a:rPr lang="de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Features: Baseline survey data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200"/>
          </a:p>
        </p:txBody>
      </p:sp>
      <p:sp>
        <p:nvSpPr>
          <p:cNvPr id="506" name="Google Shape;506;p71"/>
          <p:cNvSpPr txBox="1"/>
          <p:nvPr>
            <p:ph idx="2" type="body"/>
          </p:nvPr>
        </p:nvSpPr>
        <p:spPr>
          <a:xfrm>
            <a:off x="4650400" y="1170256"/>
            <a:ext cx="42417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de" sz="1200" u="sng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Correlaid Team #2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AutoNum type="arabicParenR"/>
            </a:pPr>
            <a:r>
              <a:rPr lang="de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Checked app attrition to see whether it is reaching the right people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AutoNum type="arabicParenR"/>
            </a:pPr>
            <a:r>
              <a:rPr lang="de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Continued building ML pipeline: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○"/>
            </a:pPr>
            <a:r>
              <a:rPr lang="de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Add benchmark models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○"/>
            </a:pPr>
            <a:r>
              <a:rPr lang="de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Add phone-related features + p</a:t>
            </a:r>
            <a:r>
              <a:rPr lang="de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ast emojis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○"/>
            </a:pPr>
            <a:r>
              <a:rPr lang="de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Treat data as time series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de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Explainable model for feature importance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AutoNum type="arabicParenR"/>
            </a:pPr>
            <a:r>
              <a:rPr lang="de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Reviewed </a:t>
            </a:r>
            <a:r>
              <a:rPr lang="de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problem definition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2100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Mare Liberum</a:t>
            </a:r>
            <a:endParaRPr/>
          </a:p>
        </p:txBody>
      </p:sp>
      <p:sp>
        <p:nvSpPr>
          <p:cNvPr id="132" name="Google Shape;132;p27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de"/>
              <a:t>Data visualizations to bring attention to illegal pushbacks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7072" y="3289275"/>
            <a:ext cx="2189850" cy="13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72"/>
          <p:cNvSpPr txBox="1"/>
          <p:nvPr>
            <p:ph type="title"/>
          </p:nvPr>
        </p:nvSpPr>
        <p:spPr>
          <a:xfrm>
            <a:off x="189681" y="1924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Results and recommendations</a:t>
            </a:r>
            <a:endParaRPr/>
          </a:p>
        </p:txBody>
      </p:sp>
      <p:pic>
        <p:nvPicPr>
          <p:cNvPr id="512" name="Google Shape;51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675" y="1727500"/>
            <a:ext cx="3855651" cy="255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72"/>
          <p:cNvSpPr txBox="1"/>
          <p:nvPr/>
        </p:nvSpPr>
        <p:spPr>
          <a:xfrm>
            <a:off x="189675" y="1277325"/>
            <a:ext cx="1749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/>
              <a:t>More sad emojis drop out near the start</a:t>
            </a:r>
            <a:endParaRPr sz="1200"/>
          </a:p>
        </p:txBody>
      </p:sp>
      <p:sp>
        <p:nvSpPr>
          <p:cNvPr id="514" name="Google Shape;514;p72"/>
          <p:cNvSpPr txBox="1"/>
          <p:nvPr/>
        </p:nvSpPr>
        <p:spPr>
          <a:xfrm>
            <a:off x="2988800" y="1727500"/>
            <a:ext cx="1381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/>
              <a:t>More sad emojis remain</a:t>
            </a:r>
            <a:endParaRPr sz="1200"/>
          </a:p>
        </p:txBody>
      </p:sp>
      <p:cxnSp>
        <p:nvCxnSpPr>
          <p:cNvPr id="515" name="Google Shape;515;p72"/>
          <p:cNvCxnSpPr/>
          <p:nvPr/>
        </p:nvCxnSpPr>
        <p:spPr>
          <a:xfrm flipH="1" rot="10800000">
            <a:off x="745425" y="2510025"/>
            <a:ext cx="3019800" cy="419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6" name="Google Shape;516;p72"/>
          <p:cNvCxnSpPr/>
          <p:nvPr/>
        </p:nvCxnSpPr>
        <p:spPr>
          <a:xfrm flipH="1" rot="10800000">
            <a:off x="623175" y="1786600"/>
            <a:ext cx="28200" cy="573600"/>
          </a:xfrm>
          <a:prstGeom prst="straightConnector1">
            <a:avLst/>
          </a:prstGeom>
          <a:noFill/>
          <a:ln cap="flat" cmpd="sng" w="9525">
            <a:solidFill>
              <a:srgbClr val="E9455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17" name="Google Shape;51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1625" y="1587675"/>
            <a:ext cx="4018875" cy="2925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8" name="Google Shape;518;p72"/>
          <p:cNvCxnSpPr/>
          <p:nvPr/>
        </p:nvCxnSpPr>
        <p:spPr>
          <a:xfrm flipH="1" rot="10800000">
            <a:off x="7290125" y="1445625"/>
            <a:ext cx="16200" cy="2881200"/>
          </a:xfrm>
          <a:prstGeom prst="straightConnector1">
            <a:avLst/>
          </a:prstGeom>
          <a:noFill/>
          <a:ln cap="flat" cmpd="sng" w="9525">
            <a:solidFill>
              <a:srgbClr val="E9455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9" name="Google Shape;519;p72"/>
          <p:cNvSpPr txBox="1"/>
          <p:nvPr/>
        </p:nvSpPr>
        <p:spPr>
          <a:xfrm>
            <a:off x="7016875" y="1124025"/>
            <a:ext cx="78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E94553"/>
                </a:solidFill>
              </a:rPr>
              <a:t>65%</a:t>
            </a:r>
            <a:endParaRPr sz="1200">
              <a:solidFill>
                <a:srgbClr val="E94553"/>
              </a:solidFill>
            </a:endParaRPr>
          </a:p>
        </p:txBody>
      </p:sp>
      <p:graphicFrame>
        <p:nvGraphicFramePr>
          <p:cNvPr id="520" name="Google Shape;520;p72"/>
          <p:cNvGraphicFramePr/>
          <p:nvPr/>
        </p:nvGraphicFramePr>
        <p:xfrm>
          <a:off x="7850400" y="12773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{6AAF9ECA-1FFA-4DC4-B992-701C02E9CF17}</a:tableStyleId>
              </a:tblPr>
              <a:tblGrid>
                <a:gridCol w="1028675"/>
              </a:tblGrid>
              <a:tr h="3283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100">
                          <a:solidFill>
                            <a:schemeClr val="dk1"/>
                          </a:solidFill>
                        </a:rPr>
                        <a:t>Best benchmark model accuracy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42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200"/>
                        <a:t>64.8%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521" name="Google Shape;521;p72"/>
          <p:cNvSpPr txBox="1"/>
          <p:nvPr/>
        </p:nvSpPr>
        <p:spPr>
          <a:xfrm>
            <a:off x="5065075" y="192425"/>
            <a:ext cx="39060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/>
              <a:t>→ Not much gain from ML over benchmark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/>
              <a:t>→ Very poor data availability </a:t>
            </a:r>
            <a:r>
              <a:rPr lang="de" sz="1300"/>
              <a:t>from</a:t>
            </a:r>
            <a:r>
              <a:rPr lang="de" sz="1300"/>
              <a:t> phone sensors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/>
              <a:t>→ Literature has similar sample sizes, more complete data per individual, yet comparable prediction performance</a:t>
            </a:r>
            <a:endParaRPr sz="13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7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2850"/>
              <a:t>Q&amp;A </a:t>
            </a:r>
            <a:endParaRPr sz="285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2850"/>
              <a:t>Getting insights into your data: Analysis and modelling </a:t>
            </a:r>
            <a:endParaRPr sz="2850"/>
          </a:p>
        </p:txBody>
      </p:sp>
      <p:sp>
        <p:nvSpPr>
          <p:cNvPr id="527" name="Google Shape;527;p7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CargoRocket: Classification of Road Quality Using Crowd-Sourced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The impact of Voting Advice Applications on Local Politics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Citizen Science Dynamics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G-moji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7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Thank you!</a:t>
            </a:r>
            <a:endParaRPr/>
          </a:p>
        </p:txBody>
      </p:sp>
      <p:sp>
        <p:nvSpPr>
          <p:cNvPr id="533" name="Google Shape;533;p74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de"/>
              <a:t>Have a project idea (NPO or without NPO)? Write me at </a:t>
            </a:r>
            <a:r>
              <a:rPr b="1" lang="de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projects@correlaid.org</a:t>
            </a:r>
            <a:r>
              <a:rPr lang="de"/>
              <a:t> 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Problem</a:t>
            </a:r>
            <a:endParaRPr/>
          </a:p>
        </p:txBody>
      </p:sp>
      <p:sp>
        <p:nvSpPr>
          <p:cNvPr id="139" name="Google Shape;139;p28"/>
          <p:cNvSpPr txBox="1"/>
          <p:nvPr>
            <p:ph idx="1" type="body"/>
          </p:nvPr>
        </p:nvSpPr>
        <p:spPr>
          <a:xfrm>
            <a:off x="273100" y="1365525"/>
            <a:ext cx="8818500" cy="14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100"/>
              <a:buChar char="●"/>
            </a:pPr>
            <a:r>
              <a:rPr lang="de"/>
              <a:t>Human Rights Violations in the Aegean Sea</a:t>
            </a:r>
            <a:endParaRPr>
              <a:solidFill>
                <a:srgbClr val="3D3D3B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100"/>
              <a:buChar char="●"/>
            </a:pPr>
            <a:r>
              <a:rPr lang="de"/>
              <a:t>The NGO monitors and documents the situation to inform the public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1800"/>
              <a:buChar char="●"/>
            </a:pPr>
            <a:r>
              <a:rPr b="1" lang="de">
                <a:latin typeface="Roboto"/>
                <a:ea typeface="Roboto"/>
                <a:cs typeface="Roboto"/>
                <a:sym typeface="Roboto"/>
              </a:rPr>
              <a:t>The Goal:</a:t>
            </a:r>
            <a:r>
              <a:rPr lang="de"/>
              <a:t> Better communication through visualization</a:t>
            </a:r>
            <a:endParaRPr/>
          </a:p>
        </p:txBody>
      </p:sp>
      <p:pic>
        <p:nvPicPr>
          <p:cNvPr id="140" name="Google Shape;14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4575" y="2633550"/>
            <a:ext cx="2587525" cy="18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8"/>
          <p:cNvSpPr txBox="1"/>
          <p:nvPr>
            <p:ph idx="1" type="body"/>
          </p:nvPr>
        </p:nvSpPr>
        <p:spPr>
          <a:xfrm>
            <a:off x="472275" y="2525200"/>
            <a:ext cx="58323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→ Set up a database to store and access data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→ Use sophisticated visualizations for an annual report  and other social media activities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9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The Data and the Solution</a:t>
            </a:r>
            <a:endParaRPr/>
          </a:p>
        </p:txBody>
      </p:sp>
      <p:sp>
        <p:nvSpPr>
          <p:cNvPr id="147" name="Google Shape;147;p29"/>
          <p:cNvSpPr txBox="1"/>
          <p:nvPr>
            <p:ph idx="1" type="body"/>
          </p:nvPr>
        </p:nvSpPr>
        <p:spPr>
          <a:xfrm>
            <a:off x="472275" y="2525200"/>
            <a:ext cx="5832300" cy="31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→ Providing visualizations for their report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→ Proposing a more concise way of collecting and storing data for the future</a:t>
            </a:r>
            <a:endParaRPr/>
          </a:p>
        </p:txBody>
      </p:sp>
      <p:pic>
        <p:nvPicPr>
          <p:cNvPr id="148" name="Google Shape;1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9375" y="2378855"/>
            <a:ext cx="2534625" cy="253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9"/>
          <p:cNvSpPr txBox="1"/>
          <p:nvPr>
            <p:ph idx="1" type="body"/>
          </p:nvPr>
        </p:nvSpPr>
        <p:spPr>
          <a:xfrm>
            <a:off x="273100" y="1365525"/>
            <a:ext cx="8818500" cy="14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100"/>
              <a:buChar char="●"/>
            </a:pPr>
            <a:r>
              <a:rPr lang="de"/>
              <a:t>More than 300 documented cases of pushbacks</a:t>
            </a:r>
            <a:endParaRPr>
              <a:solidFill>
                <a:srgbClr val="3D3D3B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100"/>
              <a:buChar char="●"/>
            </a:pPr>
            <a:r>
              <a:rPr lang="de"/>
              <a:t>1 Person in the NGO was familiar with 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1800"/>
              <a:buChar char="●"/>
            </a:pPr>
            <a:r>
              <a:rPr lang="de"/>
              <a:t>After cleaning and wrangling the data we presented our findings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325" y="1083200"/>
            <a:ext cx="4672999" cy="29771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0"/>
          <p:cNvSpPr txBox="1"/>
          <p:nvPr>
            <p:ph type="title"/>
          </p:nvPr>
        </p:nvSpPr>
        <p:spPr>
          <a:xfrm>
            <a:off x="273106" y="263130"/>
            <a:ext cx="861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2800"/>
              <a:buFont typeface="Roboto Light"/>
              <a:buNone/>
            </a:pPr>
            <a:r>
              <a:rPr lang="de"/>
              <a:t>After the project...</a:t>
            </a:r>
            <a:endParaRPr/>
          </a:p>
        </p:txBody>
      </p:sp>
      <p:pic>
        <p:nvPicPr>
          <p:cNvPr id="156" name="Google Shape;15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1500" y="1639473"/>
            <a:ext cx="3642095" cy="343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2475" y="156004"/>
            <a:ext cx="2742826" cy="303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5399"/>
              </a:buClr>
              <a:buSzPts val="4500"/>
              <a:buFont typeface="Roboto Light"/>
              <a:buNone/>
            </a:pPr>
            <a:r>
              <a:rPr lang="de"/>
              <a:t>Hacklab Developer Census</a:t>
            </a:r>
            <a:endParaRPr/>
          </a:p>
        </p:txBody>
      </p:sp>
      <p:sp>
        <p:nvSpPr>
          <p:cNvPr id="163" name="Google Shape;163;p31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rPr lang="de" sz="2000"/>
              <a:t>Visualizing the first survey of people who code in Ghana</a:t>
            </a:r>
            <a:endParaRPr sz="20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64" name="Google Shape;164;p31"/>
          <p:cNvSpPr txBox="1"/>
          <p:nvPr>
            <p:ph idx="1" type="subTitle"/>
          </p:nvPr>
        </p:nvSpPr>
        <p:spPr>
          <a:xfrm>
            <a:off x="1143000" y="3399453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ct val="100000"/>
              <a:buNone/>
            </a:pPr>
            <a:r>
              <a:rPr i="1" lang="de"/>
              <a:t>Vivien Barchet, Sofia Thai, François Delavy, Priyanka Gagneja</a:t>
            </a:r>
            <a:endParaRPr i="1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3D3B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rrelAid">
  <a:themeElements>
    <a:clrScheme name="CorrelAid 2">
      <a:dk1>
        <a:srgbClr val="000000"/>
      </a:dk1>
      <a:lt1>
        <a:srgbClr val="FEFFFE"/>
      </a:lt1>
      <a:dk2>
        <a:srgbClr val="44546A"/>
      </a:dk2>
      <a:lt2>
        <a:srgbClr val="FEFEFD"/>
      </a:lt2>
      <a:accent1>
        <a:srgbClr val="B7D337"/>
      </a:accent1>
      <a:accent2>
        <a:srgbClr val="88C617"/>
      </a:accent2>
      <a:accent3>
        <a:srgbClr val="67AA6A"/>
      </a:accent3>
      <a:accent4>
        <a:srgbClr val="418895"/>
      </a:accent4>
      <a:accent5>
        <a:srgbClr val="2E66AA"/>
      </a:accent5>
      <a:accent6>
        <a:srgbClr val="2A64A8"/>
      </a:accent6>
      <a:hlink>
        <a:srgbClr val="00428B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